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97" r:id="rId3"/>
    <p:sldId id="286" r:id="rId4"/>
    <p:sldId id="307" r:id="rId5"/>
    <p:sldId id="299" r:id="rId6"/>
    <p:sldId id="319" r:id="rId7"/>
    <p:sldId id="323" r:id="rId8"/>
    <p:sldId id="317" r:id="rId9"/>
    <p:sldId id="322" r:id="rId10"/>
    <p:sldId id="324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CD"/>
    <a:srgbClr val="181717"/>
    <a:srgbClr val="2F74B6"/>
    <a:srgbClr val="E3F1D9"/>
    <a:srgbClr val="2E74B6"/>
    <a:srgbClr val="773D8B"/>
    <a:srgbClr val="0078D7"/>
    <a:srgbClr val="D14836"/>
    <a:srgbClr val="1DA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E05D8-E61D-4B4B-9529-BE43CD94CF1D}" type="datetimeFigureOut">
              <a:rPr kumimoji="1" lang="ja-JP" altLang="en-US" smtClean="0"/>
              <a:t>2024/10/16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2C145-F483-9A4F-865B-1564CD3E6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295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09b22522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2AE5A-8733-D340-9EA5-1530FB7E2B9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24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2AE5A-8733-D340-9EA5-1530FB7E2B9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9200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04393-6BAA-C741-B246-0A163FC9E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73692B9-C118-B64E-A057-CB487F3CB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08F01A-9726-214B-B8B0-4BB074D9F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2023-10-23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3542C6A-1356-CC45-81DB-7FA026E97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A47E8C-0096-5846-8017-34C044CE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85B65-FD71-8B41-B484-67B8C90169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24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0373EF-ACC5-E047-9041-CBD9CD6AF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2ECE28-552D-3B44-AF4C-774F2439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800DE9-EB3E-984E-B41C-794C8BED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2023-10-23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0E5863-9317-FB4C-AD09-1B57C9508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E8947C-9B29-294D-AFC3-79C03552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85B65-FD71-8B41-B484-67B8C90169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271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9EB94A-A5D9-A24B-AFE1-E34268FF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40C779-81CE-E945-8DCE-5E67EAE8C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49A4823-4B03-CA45-8B89-0B80C18D4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371596D-4E5E-3540-B686-14F9373BE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2023-10-23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73069E0-554E-4843-9F27-0053BA3CF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EB55363-8F24-7041-B77C-802B2AD6E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85B65-FD71-8B41-B484-67B8C90169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06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1A8CD2-DBD6-AC4E-9E33-6399AE0F5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48EC651-6883-5F44-836D-DACB73B06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>
            <a:noAutofit/>
          </a:bodyPr>
          <a:lstStyle>
            <a:lvl1pPr marL="0" indent="0">
              <a:buNone/>
              <a:defRPr sz="4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65560A8-5892-C945-8B01-C46A71DCC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0716891-0EB0-5A47-8BE3-132014FB3E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>
            <a:noAutofit/>
          </a:bodyPr>
          <a:lstStyle>
            <a:lvl1pPr marL="0" indent="0">
              <a:buNone/>
              <a:defRPr sz="4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16ACF0E-1D8A-B94F-A810-BA2A0B1C6D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6E3289C-1BC7-B74B-B5D9-101E3A431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2023-10-23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FF9F9EF-1E00-E544-A1EB-919B0A9F1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87FC158-4B2C-F448-9CCD-A3DAF8C2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85B65-FD71-8B41-B484-67B8C90169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79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3426F4-8505-FA4D-B94F-C00C4CEE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42732DF-5201-D043-B20D-6F71E3C1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2023-10-23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7449649-15EF-DF41-A595-38B35E963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EA9E15D-7107-4A4B-BD8E-5F58C946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85B65-FD71-8B41-B484-67B8C90169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817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9255782-11BE-4A4D-ABBD-B4E8FB240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2023-10-23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A835213-53BA-A048-B24A-C60D8C1A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9D0818-F1EB-414E-9110-E521C342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85B65-FD71-8B41-B484-67B8C90169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4441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7B40CAF-7DDE-6B43-96F3-EFD519336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7E573F-EBD4-1C46-8B84-C27CF1EBB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</a:t>
            </a:r>
            <a:endParaRPr kumimoji="1" lang="en-US" altLang="ja-JP" dirty="0"/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346F28-B449-C548-8562-3D564D9292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3E4157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en-US" altLang="ja-JP"/>
              <a:t>2023-10-23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CE0AFC-6EDA-E54B-9175-2ED25C3F17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3E4157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ja-JP" altLang="en-US"/>
              <a:t>ソフトウェア設計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72BC93-433E-1D4B-A190-74C6683B9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3E4157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24785B65-FD71-8B41-B484-67B8C90169D7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6896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6000" kern="1200">
          <a:solidFill>
            <a:srgbClr val="3E4157"/>
          </a:solidFill>
          <a:latin typeface="Meiryo" panose="020B0604030504040204" pitchFamily="34" charset="-128"/>
          <a:ea typeface="Meiryo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4400" kern="1200">
          <a:solidFill>
            <a:srgbClr val="3E4157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4000" kern="1200">
          <a:solidFill>
            <a:srgbClr val="3E4157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3600" kern="1200">
          <a:solidFill>
            <a:srgbClr val="3E4157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3200" kern="1200">
          <a:solidFill>
            <a:srgbClr val="3E4157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800" kern="1200">
          <a:solidFill>
            <a:srgbClr val="3E4157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/>
              <a:t>岡山大学　</a:t>
            </a:r>
            <a:r>
              <a:rPr lang="ja-JP" altLang="en-US" sz="3600" cap="none"/>
              <a:t>ソフトウェア設計</a:t>
            </a:r>
            <a:br>
              <a:rPr lang="en-US" altLang="ja-JP" cap="none" dirty="0"/>
            </a:br>
            <a:r>
              <a:rPr lang="ja-JP" altLang="en-US" cap="none"/>
              <a:t>オブジェクト指向と</a:t>
            </a:r>
            <a:r>
              <a:rPr lang="en-US" altLang="ja-JP" cap="none" dirty="0"/>
              <a:t>UML</a:t>
            </a:r>
            <a:r>
              <a:rPr lang="ja-JP" altLang="en-US" cap="none"/>
              <a:t>（</a:t>
            </a:r>
            <a:r>
              <a:rPr lang="en-US" altLang="ja-JP" cap="none" dirty="0"/>
              <a:t>1/2</a:t>
            </a:r>
            <a:r>
              <a:rPr lang="ja-JP" altLang="en-US" cap="none"/>
              <a:t>）</a:t>
            </a:r>
            <a:br>
              <a:rPr lang="en-US" altLang="ja-JP" cap="none" dirty="0"/>
            </a:br>
            <a:r>
              <a:rPr lang="ja-JP" altLang="en-US" cap="none"/>
              <a:t>例題の解答例</a:t>
            </a:r>
            <a:endParaRPr kumimoji="1" lang="ja-JP" altLang="en-US" cap="none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 cap="none" dirty="0"/>
              <a:t>京都産業</a:t>
            </a:r>
            <a:r>
              <a:rPr lang="ja-JP" altLang="en-US" cap="none"/>
              <a:t>大学　教授　</a:t>
            </a:r>
            <a:r>
              <a:rPr lang="ja-JP" altLang="en-US" cap="none" dirty="0"/>
              <a:t>玉田</a:t>
            </a:r>
            <a:r>
              <a:rPr lang="ja-JP" altLang="en-US" cap="none"/>
              <a:t>春昭</a:t>
            </a:r>
            <a:endParaRPr lang="en-US" altLang="ja-JP" cap="none" dirty="0"/>
          </a:p>
        </p:txBody>
      </p:sp>
      <p:sp>
        <p:nvSpPr>
          <p:cNvPr id="11" name="日付プレースホルダー 3">
            <a:extLst>
              <a:ext uri="{FF2B5EF4-FFF2-40B4-BE49-F238E27FC236}">
                <a16:creationId xmlns:a16="http://schemas.microsoft.com/office/drawing/2014/main" id="{D931C898-EB58-D568-F43F-50F3C99E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2024-10-15</a:t>
            </a:r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A32A063A-AF70-3D31-4D1F-D80A481B7379}"/>
              </a:ext>
            </a:extLst>
          </p:cNvPr>
          <p:cNvGrpSpPr/>
          <p:nvPr/>
        </p:nvGrpSpPr>
        <p:grpSpPr>
          <a:xfrm>
            <a:off x="3218028" y="6861645"/>
            <a:ext cx="6858604" cy="1938024"/>
            <a:chOff x="3218028" y="6861645"/>
            <a:chExt cx="6858604" cy="1938024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6BDE1F19-6F9B-9449-8C96-AE8263882E46}"/>
                </a:ext>
              </a:extLst>
            </p:cNvPr>
            <p:cNvGrpSpPr/>
            <p:nvPr/>
          </p:nvGrpSpPr>
          <p:grpSpPr>
            <a:xfrm>
              <a:off x="3218028" y="6861645"/>
              <a:ext cx="6858604" cy="1938024"/>
              <a:chOff x="2408356" y="4265490"/>
              <a:chExt cx="6858604" cy="1938024"/>
            </a:xfrm>
          </p:grpSpPr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6942F3AF-DE9A-6F47-BFBD-485052B3B18C}"/>
                  </a:ext>
                </a:extLst>
              </p:cNvPr>
              <p:cNvGrpSpPr/>
              <p:nvPr/>
            </p:nvGrpSpPr>
            <p:grpSpPr>
              <a:xfrm>
                <a:off x="6967296" y="4265490"/>
                <a:ext cx="2299664" cy="646331"/>
                <a:chOff x="6967296" y="4265490"/>
                <a:chExt cx="2299664" cy="646331"/>
              </a:xfrm>
            </p:grpSpPr>
            <p:pic>
              <p:nvPicPr>
                <p:cNvPr id="12" name="グラフィックス 11">
                  <a:extLst>
                    <a:ext uri="{FF2B5EF4-FFF2-40B4-BE49-F238E27FC236}">
                      <a16:creationId xmlns:a16="http://schemas.microsoft.com/office/drawing/2014/main" id="{73BC4847-E79E-B34A-89EC-CD20FB3E2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7296" y="4318655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2FCDFD8C-0E03-A541-BCED-B3F23B1E0889}"/>
                    </a:ext>
                  </a:extLst>
                </p:cNvPr>
                <p:cNvSpPr txBox="1"/>
                <p:nvPr/>
              </p:nvSpPr>
              <p:spPr>
                <a:xfrm>
                  <a:off x="7562647" y="4265490"/>
                  <a:ext cx="170431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 err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tamada</a:t>
                  </a:r>
                  <a:endParaRPr kumimoji="1" lang="ja-JP" altLang="en-US" sz="360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FD9F422-13CF-F646-A716-498905205B41}"/>
                  </a:ext>
                </a:extLst>
              </p:cNvPr>
              <p:cNvSpPr txBox="1"/>
              <p:nvPr/>
            </p:nvSpPr>
            <p:spPr>
              <a:xfrm>
                <a:off x="3003707" y="4265490"/>
                <a:ext cx="17043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@tama5</a:t>
                </a:r>
                <a:endParaRPr kumimoji="1" lang="ja-JP" altLang="en-US" sz="36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F705864F-9900-304A-A41C-C69585FA54EA}"/>
                  </a:ext>
                </a:extLst>
              </p:cNvPr>
              <p:cNvGrpSpPr/>
              <p:nvPr/>
            </p:nvGrpSpPr>
            <p:grpSpPr>
              <a:xfrm>
                <a:off x="2408356" y="4911336"/>
                <a:ext cx="6858604" cy="646331"/>
                <a:chOff x="2408356" y="4988705"/>
                <a:chExt cx="6858604" cy="646331"/>
              </a:xfrm>
            </p:grpSpPr>
            <p:pic>
              <p:nvPicPr>
                <p:cNvPr id="10" name="グラフィックス 9">
                  <a:extLst>
                    <a:ext uri="{FF2B5EF4-FFF2-40B4-BE49-F238E27FC236}">
                      <a16:creationId xmlns:a16="http://schemas.microsoft.com/office/drawing/2014/main" id="{C1F51494-DD33-5F4D-962A-86C4D7676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8356" y="5041870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2563F00D-9EB9-BA4B-8CEE-D9D3A35151EB}"/>
                    </a:ext>
                  </a:extLst>
                </p:cNvPr>
                <p:cNvSpPr txBox="1"/>
                <p:nvPr/>
              </p:nvSpPr>
              <p:spPr>
                <a:xfrm>
                  <a:off x="3003707" y="4988705"/>
                  <a:ext cx="626325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 err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tamada@cc.kyoto-su.ac.jp</a:t>
                  </a:r>
                  <a:endParaRPr kumimoji="1" lang="ja-JP" altLang="en-US" sz="360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88410142-58D0-D141-BBA7-0E6C0CEEE0FF}"/>
                  </a:ext>
                </a:extLst>
              </p:cNvPr>
              <p:cNvGrpSpPr/>
              <p:nvPr/>
            </p:nvGrpSpPr>
            <p:grpSpPr>
              <a:xfrm>
                <a:off x="2408356" y="5557183"/>
                <a:ext cx="6858603" cy="646331"/>
                <a:chOff x="2408356" y="5758888"/>
                <a:chExt cx="6858603" cy="646331"/>
              </a:xfrm>
            </p:grpSpPr>
            <p:pic>
              <p:nvPicPr>
                <p:cNvPr id="23" name="グラフィックス 22">
                  <a:extLst>
                    <a:ext uri="{FF2B5EF4-FFF2-40B4-BE49-F238E27FC236}">
                      <a16:creationId xmlns:a16="http://schemas.microsoft.com/office/drawing/2014/main" id="{2B24C49D-A6A2-1E48-A594-24D45A53D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8356" y="5812054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3661B47B-678D-BE43-A707-DEF65407A56D}"/>
                    </a:ext>
                  </a:extLst>
                </p:cNvPr>
                <p:cNvSpPr txBox="1"/>
                <p:nvPr/>
              </p:nvSpPr>
              <p:spPr>
                <a:xfrm>
                  <a:off x="3003706" y="5758888"/>
                  <a:ext cx="626325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https://</a:t>
                  </a:r>
                  <a:r>
                    <a:rPr kumimoji="1" lang="en-US" altLang="ja-JP" sz="3600" dirty="0" err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tamada.github.io</a:t>
                  </a:r>
                  <a:endParaRPr kumimoji="1" lang="ja-JP" altLang="en-US" sz="360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</p:grpSp>
        <p:pic>
          <p:nvPicPr>
            <p:cNvPr id="7" name="グラフィックス 6">
              <a:extLst>
                <a:ext uri="{FF2B5EF4-FFF2-40B4-BE49-F238E27FC236}">
                  <a16:creationId xmlns:a16="http://schemas.microsoft.com/office/drawing/2014/main" id="{008E723E-D454-A021-C7A1-9170EFEF9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18028" y="6914810"/>
              <a:ext cx="540000" cy="540000"/>
            </a:xfrm>
            <a:prstGeom prst="rect">
              <a:avLst/>
            </a:prstGeom>
          </p:spPr>
        </p:pic>
      </p:grp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01B7666-56BA-C59A-6E0A-973621B2F3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45588" y="4536399"/>
            <a:ext cx="4471380" cy="143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4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C5519E-BD08-D958-4AFD-05952454B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ユースケース図のポイント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7A22CA-A701-EB49-86DB-9EE5B6ECF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kumimoji="1" lang="ja-JP" altLang="en-US"/>
              <a:t>書いたユースケース図が</a:t>
            </a:r>
            <a:r>
              <a:rPr kumimoji="1" lang="en-US" altLang="ja-JP" dirty="0"/>
              <a:t>UML</a:t>
            </a:r>
            <a:r>
              <a:rPr kumimoji="1" lang="ja-JP" altLang="en-US"/>
              <a:t>の文法に従っているかは以下の項目を確認すること．</a:t>
            </a:r>
            <a:endParaRPr kumimoji="1" lang="en-US" altLang="ja-JP" dirty="0"/>
          </a:p>
          <a:p>
            <a:pPr lvl="1">
              <a:lnSpc>
                <a:spcPct val="110000"/>
              </a:lnSpc>
            </a:pPr>
            <a:r>
              <a:rPr kumimoji="1" lang="ja-JP" altLang="en-US"/>
              <a:t>ユースケースのラベルは動詞になっているか．</a:t>
            </a:r>
            <a:endParaRPr kumimoji="1" lang="en-US" altLang="ja-JP" dirty="0"/>
          </a:p>
          <a:p>
            <a:pPr lvl="1">
              <a:lnSpc>
                <a:spcPct val="110000"/>
              </a:lnSpc>
            </a:pPr>
            <a:r>
              <a:rPr kumimoji="1" lang="ja-JP" altLang="en-US"/>
              <a:t>サブジェクトの内と外を意識できているか．</a:t>
            </a:r>
            <a:endParaRPr kumimoji="1"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/>
              <a:t>ユースケースの数は</a:t>
            </a:r>
            <a:r>
              <a:rPr lang="en-US" altLang="ja-JP" dirty="0"/>
              <a:t>7</a:t>
            </a:r>
            <a:r>
              <a:rPr lang="ja-JP" altLang="en-US"/>
              <a:t>個以下になっているか．</a:t>
            </a:r>
            <a:endParaRPr lang="en-US" altLang="ja-JP" dirty="0"/>
          </a:p>
          <a:p>
            <a:pPr lvl="2">
              <a:lnSpc>
                <a:spcPct val="110000"/>
              </a:lnSpc>
            </a:pPr>
            <a:r>
              <a:rPr lang="ja-JP" altLang="en-US"/>
              <a:t>余計なユースケースが書かれていないか．</a:t>
            </a:r>
            <a:endParaRPr lang="en-US" altLang="ja-JP" dirty="0"/>
          </a:p>
          <a:p>
            <a:pPr lvl="2">
              <a:lnSpc>
                <a:spcPct val="110000"/>
              </a:lnSpc>
            </a:pPr>
            <a:r>
              <a:rPr lang="ja-JP" altLang="en-US"/>
              <a:t>粒度の違うユースケースが含まれていないか．</a:t>
            </a:r>
            <a:endParaRPr lang="en-US" altLang="ja-JP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961306E-8D1A-40A5-B35C-9CC9BC4C7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849E13E-8D2B-075B-CA63-A3361C40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85B65-FD71-8B41-B484-67B8C90169D7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567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585" dirty="0"/>
              <a:t>　　　ユースケースモデルの例題</a:t>
            </a:r>
            <a:r>
              <a:rPr lang="en-US" altLang="ja-JP" sz="2585" dirty="0"/>
              <a:t>1</a:t>
            </a:r>
            <a:br>
              <a:rPr kumimoji="1" lang="en-US" altLang="ja-JP" dirty="0"/>
            </a:br>
            <a:r>
              <a:rPr lang="ja-JP" altLang="en-US" sz="2600" dirty="0"/>
              <a:t>　　　</a:t>
            </a:r>
            <a:r>
              <a:rPr lang="ja-JP" altLang="en-US" dirty="0"/>
              <a:t>プリンタ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grpSp>
        <p:nvGrpSpPr>
          <p:cNvPr id="7" name="グループ化 81"/>
          <p:cNvGrpSpPr/>
          <p:nvPr/>
        </p:nvGrpSpPr>
        <p:grpSpPr>
          <a:xfrm>
            <a:off x="1103419" y="3560319"/>
            <a:ext cx="800220" cy="845765"/>
            <a:chOff x="924972" y="2500306"/>
            <a:chExt cx="800224" cy="916245"/>
          </a:xfrm>
          <a:solidFill>
            <a:srgbClr val="FFFFFF"/>
          </a:solidFill>
        </p:grpSpPr>
        <p:sp>
          <p:nvSpPr>
            <p:cNvPr id="8" name="正方形/長方形 7"/>
            <p:cNvSpPr/>
            <p:nvPr/>
          </p:nvSpPr>
          <p:spPr>
            <a:xfrm>
              <a:off x="1071538" y="2500306"/>
              <a:ext cx="500066" cy="78581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62"/>
            </a:p>
          </p:txBody>
        </p:sp>
        <p:grpSp>
          <p:nvGrpSpPr>
            <p:cNvPr id="9" name="グループ化 39"/>
            <p:cNvGrpSpPr/>
            <p:nvPr/>
          </p:nvGrpSpPr>
          <p:grpSpPr>
            <a:xfrm>
              <a:off x="924972" y="2500306"/>
              <a:ext cx="800224" cy="916245"/>
              <a:chOff x="1144489" y="2500306"/>
              <a:chExt cx="800224" cy="916245"/>
            </a:xfrm>
            <a:grpFill/>
          </p:grpSpPr>
          <p:grpSp>
            <p:nvGrpSpPr>
              <p:cNvPr id="10" name="グループ化 6"/>
              <p:cNvGrpSpPr/>
              <p:nvPr/>
            </p:nvGrpSpPr>
            <p:grpSpPr>
              <a:xfrm>
                <a:off x="1377905" y="2500306"/>
                <a:ext cx="333378" cy="571504"/>
                <a:chOff x="2035951" y="4143380"/>
                <a:chExt cx="500066" cy="857256"/>
              </a:xfrm>
              <a:grpFill/>
            </p:grpSpPr>
            <p:sp>
              <p:nvSpPr>
                <p:cNvPr id="12" name="円/楕円 11"/>
                <p:cNvSpPr/>
                <p:nvPr/>
              </p:nvSpPr>
              <p:spPr>
                <a:xfrm>
                  <a:off x="2071670" y="4143380"/>
                  <a:ext cx="428628" cy="428628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292"/>
                </a:p>
              </p:txBody>
            </p:sp>
            <p:cxnSp>
              <p:nvCxnSpPr>
                <p:cNvPr id="13" name="直線コネクタ 12"/>
                <p:cNvCxnSpPr>
                  <a:stCxn id="12" idx="4"/>
                </p:cNvCxnSpPr>
                <p:nvPr/>
              </p:nvCxnSpPr>
              <p:spPr>
                <a:xfrm rot="5400000">
                  <a:off x="2178827" y="4679165"/>
                  <a:ext cx="214314" cy="0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線コネクタ 13"/>
                <p:cNvCxnSpPr/>
                <p:nvPr/>
              </p:nvCxnSpPr>
              <p:spPr>
                <a:xfrm>
                  <a:off x="2035951" y="4643446"/>
                  <a:ext cx="500066" cy="0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線コネクタ 14"/>
                <p:cNvCxnSpPr/>
                <p:nvPr/>
              </p:nvCxnSpPr>
              <p:spPr>
                <a:xfrm rot="5400000">
                  <a:off x="2071670" y="4786322"/>
                  <a:ext cx="214314" cy="214314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線コネクタ 15"/>
                <p:cNvCxnSpPr/>
                <p:nvPr/>
              </p:nvCxnSpPr>
              <p:spPr>
                <a:xfrm rot="16200000" flipV="1">
                  <a:off x="2285984" y="4786322"/>
                  <a:ext cx="214314" cy="214314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テキスト ボックス 10"/>
              <p:cNvSpPr txBox="1"/>
              <p:nvPr/>
            </p:nvSpPr>
            <p:spPr>
              <a:xfrm>
                <a:off x="1144489" y="3049785"/>
                <a:ext cx="800224" cy="366766"/>
              </a:xfrm>
              <a:prstGeom prst="rect">
                <a:avLst/>
              </a:prstGeom>
              <a:grp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600" dirty="0"/>
                  <a:t>ユーザ</a:t>
                </a:r>
                <a:endParaRPr lang="en-US" altLang="ja-JP" sz="1600" dirty="0"/>
              </a:p>
            </p:txBody>
          </p:sp>
        </p:grpSp>
      </p:grpSp>
      <p:sp>
        <p:nvSpPr>
          <p:cNvPr id="17" name="正方形/長方形 16"/>
          <p:cNvSpPr/>
          <p:nvPr/>
        </p:nvSpPr>
        <p:spPr>
          <a:xfrm>
            <a:off x="2163775" y="2631373"/>
            <a:ext cx="2928957" cy="270365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プリンタ</a:t>
            </a: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496120" y="220930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ユースケース図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850174" y="22093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ユースケース記述</a:t>
            </a:r>
          </a:p>
        </p:txBody>
      </p:sp>
      <p:cxnSp>
        <p:nvCxnSpPr>
          <p:cNvPr id="25" name="直線コネクタ 24"/>
          <p:cNvCxnSpPr/>
          <p:nvPr/>
        </p:nvCxnSpPr>
        <p:spPr>
          <a:xfrm flipH="1">
            <a:off x="1831429" y="3983200"/>
            <a:ext cx="1329378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円/楕円 22"/>
          <p:cNvSpPr/>
          <p:nvPr/>
        </p:nvSpPr>
        <p:spPr>
          <a:xfrm>
            <a:off x="2908252" y="3713200"/>
            <a:ext cx="1440000" cy="540000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rgbClr val="000000"/>
                </a:solidFill>
              </a:rPr>
              <a:t>印刷する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791744A-72DC-D249-B719-67C5A2E5069C}"/>
              </a:ext>
            </a:extLst>
          </p:cNvPr>
          <p:cNvGrpSpPr/>
          <p:nvPr/>
        </p:nvGrpSpPr>
        <p:grpSpPr>
          <a:xfrm>
            <a:off x="0" y="-1"/>
            <a:ext cx="1662545" cy="1662545"/>
            <a:chOff x="1524000" y="-1"/>
            <a:chExt cx="1662545" cy="1662545"/>
          </a:xfrm>
        </p:grpSpPr>
        <p:sp>
          <p:nvSpPr>
            <p:cNvPr id="24" name="直角三角形 23"/>
            <p:cNvSpPr/>
            <p:nvPr/>
          </p:nvSpPr>
          <p:spPr>
            <a:xfrm rot="5400000">
              <a:off x="1524000" y="-1"/>
              <a:ext cx="1662545" cy="1662545"/>
            </a:xfrm>
            <a:prstGeom prst="rt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1524000" y="22242"/>
              <a:ext cx="122518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5400" dirty="0">
                  <a:solidFill>
                    <a:srgbClr val="FFFFFF"/>
                  </a:solidFill>
                </a:rPr>
                <a:t>例</a:t>
              </a:r>
            </a:p>
          </p:txBody>
        </p:sp>
      </p:grpSp>
      <p:pic>
        <p:nvPicPr>
          <p:cNvPr id="18" name="図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018" y="694929"/>
            <a:ext cx="1800000" cy="1375212"/>
          </a:xfrm>
          <a:prstGeom prst="rect">
            <a:avLst/>
          </a:prstGeom>
        </p:spPr>
      </p:pic>
      <p:graphicFrame>
        <p:nvGraphicFramePr>
          <p:cNvPr id="19" name="表 18">
            <a:extLst>
              <a:ext uri="{FF2B5EF4-FFF2-40B4-BE49-F238E27FC236}">
                <a16:creationId xmlns:a16="http://schemas.microsoft.com/office/drawing/2014/main" id="{BB19468A-0BBA-73BC-7852-DE3BBE703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174944"/>
              </p:ext>
            </p:extLst>
          </p:nvPr>
        </p:nvGraphicFramePr>
        <p:xfrm>
          <a:off x="5731018" y="2564906"/>
          <a:ext cx="6269638" cy="3779520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243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6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382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FFFFFF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ユースケース名</a:t>
                      </a: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印刷する</a:t>
                      </a:r>
                    </a:p>
                  </a:txBody>
                  <a:tcPr marL="99060" marR="990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107">
                <a:tc>
                  <a:txBody>
                    <a:bodyPr/>
                    <a:lstStyle/>
                    <a:p>
                      <a:r>
                        <a:rPr kumimoji="1" lang="ja-JP" altLang="en-US" sz="1400">
                          <a:solidFill>
                            <a:srgbClr val="FFFFFF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事前条件</a:t>
                      </a:r>
                      <a:endParaRPr kumimoji="1" lang="ja-JP" altLang="en-US" sz="1400" dirty="0">
                        <a:solidFill>
                          <a:srgbClr val="FFFFFF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endParaRPr kumimoji="1" lang="ja-JP" altLang="en-US" sz="1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9060" marR="990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238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FFFFFF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メイン</a:t>
                      </a:r>
                      <a:endParaRPr kumimoji="1" lang="en-US" altLang="ja-JP" sz="1400" dirty="0">
                        <a:solidFill>
                          <a:srgbClr val="FFFFFF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kumimoji="1" lang="ja-JP" altLang="en-US" sz="1400" dirty="0">
                          <a:solidFill>
                            <a:srgbClr val="FFFFFF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フロー</a:t>
                      </a: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ユーザはプリンタに印刷したいドキュメントを</a:t>
                      </a:r>
                      <a:r>
                        <a:rPr kumimoji="1" lang="ja-JP" altLang="en-US" sz="1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送信する</a:t>
                      </a:r>
                      <a:r>
                        <a:rPr kumimoji="1" lang="en-US" altLang="ja-JP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[E-1]</a:t>
                      </a:r>
                      <a:r>
                        <a:rPr kumimoji="1" lang="ja-JP" altLang="en-US" sz="1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．</a:t>
                      </a:r>
                      <a:endParaRPr kumimoji="1" lang="en-US" altLang="ja-JP" sz="1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kumimoji="1" lang="ja-JP" alt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プリンタは，送信されたドキュメントを</a:t>
                      </a:r>
                      <a:r>
                        <a:rPr kumimoji="1" lang="ja-JP" altLang="en-US" sz="1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受診する</a:t>
                      </a:r>
                      <a:r>
                        <a:rPr kumimoji="1" lang="en-US" altLang="ja-JP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[E-2]</a:t>
                      </a:r>
                      <a:r>
                        <a:rPr kumimoji="1" lang="ja-JP" altLang="en-US" sz="1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．</a:t>
                      </a:r>
                      <a:endParaRPr kumimoji="1" lang="en-US" altLang="ja-JP" sz="1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kumimoji="1" lang="ja-JP" alt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プリンタはドキュメントを紙に</a:t>
                      </a:r>
                      <a:r>
                        <a:rPr kumimoji="1" lang="ja-JP" altLang="en-US" sz="1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印刷する</a:t>
                      </a:r>
                      <a:r>
                        <a:rPr kumimoji="1" lang="en-US" altLang="ja-JP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[E-3]</a:t>
                      </a:r>
                      <a:r>
                        <a:rPr kumimoji="1" lang="ja-JP" altLang="en-US" sz="1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．</a:t>
                      </a:r>
                      <a:endParaRPr kumimoji="1" lang="en-US" altLang="ja-JP" sz="1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kumimoji="1" lang="ja-JP" alt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プリンタは印刷した紙を</a:t>
                      </a:r>
                      <a:r>
                        <a:rPr kumimoji="1" lang="ja-JP" altLang="en-US" sz="1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出力する</a:t>
                      </a:r>
                      <a:r>
                        <a:rPr kumimoji="1" lang="en-US" altLang="ja-JP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[E-4]</a:t>
                      </a:r>
                      <a:r>
                        <a:rPr kumimoji="1" lang="ja-JP" altLang="en-US" sz="1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．</a:t>
                      </a:r>
                      <a:endParaRPr kumimoji="1" lang="ja-JP" altLang="en-US" sz="1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9060" marR="990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6616">
                <a:tc>
                  <a:txBody>
                    <a:bodyPr/>
                    <a:lstStyle/>
                    <a:p>
                      <a:r>
                        <a:rPr kumimoji="1" lang="ja-JP" altLang="en-US" sz="1400">
                          <a:solidFill>
                            <a:srgbClr val="FFFFFF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例外</a:t>
                      </a:r>
                      <a:endParaRPr kumimoji="1" lang="en-US" altLang="ja-JP" sz="1400" dirty="0">
                        <a:solidFill>
                          <a:srgbClr val="FFFFFF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kumimoji="1" lang="ja-JP" altLang="en-US" sz="1400">
                          <a:solidFill>
                            <a:srgbClr val="FFFFFF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フロー</a:t>
                      </a:r>
                      <a:endParaRPr kumimoji="1" lang="ja-JP" altLang="en-US" sz="1400" dirty="0">
                        <a:solidFill>
                          <a:srgbClr val="FFFFFF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kumimoji="1" lang="en-US" altLang="ja-JP" sz="14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E-1 </a:t>
                      </a:r>
                      <a:r>
                        <a:rPr kumimoji="1" lang="ja-JP" altLang="en-US" sz="1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送信できなかった場合は，ユーザに送信エラーが起った旨を通知する．</a:t>
                      </a:r>
                      <a:endParaRPr kumimoji="1" lang="en-US" altLang="ja-JP" sz="1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kumimoji="1" lang="en-US" altLang="ja-JP" sz="14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E-2 </a:t>
                      </a:r>
                      <a:r>
                        <a:rPr kumimoji="1" lang="ja-JP" altLang="en-US" sz="1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受信できなかった場合，ユーザに受信エラーが起こった旨を通知する．</a:t>
                      </a:r>
                      <a:endParaRPr kumimoji="1" lang="en-US" altLang="ja-JP" sz="1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kumimoji="1" lang="en-US" altLang="ja-JP" sz="14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E-3 </a:t>
                      </a:r>
                      <a:r>
                        <a:rPr kumimoji="1" lang="ja-JP" altLang="en-US" sz="1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給紙されなかった場合は，紙がない旨をユーザに通知する．</a:t>
                      </a:r>
                      <a:endParaRPr kumimoji="1" lang="en-US" altLang="ja-JP" sz="1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kumimoji="1" lang="en-US" altLang="ja-JP" sz="14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E-4 </a:t>
                      </a:r>
                      <a:r>
                        <a:rPr kumimoji="1" lang="ja-JP" altLang="en-US" sz="1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紙が排出できなかった場合は，排出エラーをユーザに通知する．</a:t>
                      </a:r>
                      <a:endParaRPr kumimoji="1" lang="ja-JP" altLang="en-US" sz="1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9060" marR="99060"/>
                </a:tc>
                <a:extLst>
                  <a:ext uri="{0D108BD9-81ED-4DB2-BD59-A6C34878D82A}">
                    <a16:rowId xmlns:a16="http://schemas.microsoft.com/office/drawing/2014/main" val="178252674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2076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443F586-61EE-88DE-C88E-E0287472EE28}"/>
              </a:ext>
            </a:extLst>
          </p:cNvPr>
          <p:cNvSpPr/>
          <p:nvPr/>
        </p:nvSpPr>
        <p:spPr>
          <a:xfrm>
            <a:off x="2163775" y="2631373"/>
            <a:ext cx="2928957" cy="270365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プリンタ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585" dirty="0"/>
              <a:t>ユースケースモデルの例</a:t>
            </a:r>
            <a:br>
              <a:rPr kumimoji="1" lang="en-US" altLang="ja-JP" dirty="0"/>
            </a:br>
            <a:r>
              <a:rPr lang="ja-JP" altLang="en-US" dirty="0"/>
              <a:t>ユースケース図の登場人物</a:t>
            </a:r>
            <a:endParaRPr kumimoji="1" lang="ja-JP" altLang="en-US" dirty="0"/>
          </a:p>
        </p:txBody>
      </p:sp>
      <p:sp>
        <p:nvSpPr>
          <p:cNvPr id="34" name="コンテンツ プレースホルダー 85"/>
          <p:cNvSpPr>
            <a:spLocks noGrp="1"/>
          </p:cNvSpPr>
          <p:nvPr>
            <p:ph idx="1"/>
          </p:nvPr>
        </p:nvSpPr>
        <p:spPr>
          <a:xfrm>
            <a:off x="5769432" y="1825625"/>
            <a:ext cx="5584367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ja-JP" altLang="en-US" sz="2000" b="1" dirty="0"/>
              <a:t>ユースケース </a:t>
            </a:r>
            <a:r>
              <a:rPr lang="en-US" altLang="ja-JP" sz="2000" b="1" dirty="0"/>
              <a:t>(Use case)</a:t>
            </a:r>
            <a:r>
              <a:rPr lang="ja-JP" altLang="en-US" sz="2000" dirty="0"/>
              <a:t>：</a:t>
            </a:r>
            <a:r>
              <a:rPr lang="ja-JP" altLang="en-US" sz="2000" b="1" dirty="0"/>
              <a:t>楕円で表す</a:t>
            </a:r>
            <a:r>
              <a:rPr lang="ja-JP" altLang="en-US" sz="2000" dirty="0"/>
              <a:t>．動作を表す語でラベル付けされる．</a:t>
            </a:r>
            <a:r>
              <a:rPr lang="ja-JP" altLang="en-US" sz="2000" b="1" dirty="0"/>
              <a:t>必ず動詞となる</a:t>
            </a:r>
            <a:r>
              <a:rPr lang="ja-JP" altLang="en-US" sz="2000" dirty="0"/>
              <a:t>．</a:t>
            </a:r>
            <a:endParaRPr lang="en-US" altLang="ja-JP" sz="2000" dirty="0"/>
          </a:p>
          <a:p>
            <a:pPr>
              <a:lnSpc>
                <a:spcPct val="120000"/>
              </a:lnSpc>
            </a:pPr>
            <a:r>
              <a:rPr lang="ja-JP" altLang="en-US" sz="2000" b="1" dirty="0"/>
              <a:t>サブジェクト </a:t>
            </a:r>
            <a:r>
              <a:rPr lang="en-US" altLang="ja-JP" sz="2000" b="1" dirty="0"/>
              <a:t>(Subject)</a:t>
            </a:r>
            <a:r>
              <a:rPr lang="ja-JP" altLang="en-US" sz="2000" dirty="0"/>
              <a:t>：ユースケースを囲う四角で表す．ユースケースの与える機能を集約した振る舞いをする（サブ）システム．</a:t>
            </a:r>
            <a:endParaRPr lang="en-US" altLang="ja-JP" sz="2000" dirty="0"/>
          </a:p>
          <a:p>
            <a:pPr>
              <a:lnSpc>
                <a:spcPct val="120000"/>
              </a:lnSpc>
            </a:pPr>
            <a:r>
              <a:rPr lang="ja-JP" altLang="en-US" sz="2000" b="1" dirty="0"/>
              <a:t>アクタ </a:t>
            </a:r>
            <a:r>
              <a:rPr lang="en-US" altLang="ja-JP" sz="2000" b="1" dirty="0"/>
              <a:t>(Actor)</a:t>
            </a:r>
            <a:r>
              <a:rPr lang="ja-JP" altLang="en-US" sz="2000" dirty="0"/>
              <a:t>：人型で表す．ユースケースの与える機能に関してやりとりするユーザや他のサブジェクトの特定の役割を示す．</a:t>
            </a:r>
            <a:endParaRPr lang="en-US" altLang="ja-JP" sz="2000" dirty="0"/>
          </a:p>
          <a:p>
            <a:pPr>
              <a:lnSpc>
                <a:spcPct val="120000"/>
              </a:lnSpc>
            </a:pPr>
            <a:r>
              <a:rPr lang="ja-JP" altLang="en-US" sz="2000" b="1" dirty="0"/>
              <a:t>関係 </a:t>
            </a:r>
            <a:r>
              <a:rPr lang="en-US" altLang="ja-JP" sz="2000" b="1" dirty="0"/>
              <a:t>(Association)</a:t>
            </a:r>
            <a:r>
              <a:rPr lang="ja-JP" altLang="en-US" sz="2000" dirty="0"/>
              <a:t>：アクタとユースケースを線で結び，相互作用の存在を示す．</a:t>
            </a:r>
            <a:endParaRPr lang="en-US" altLang="ja-JP" sz="2000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061434" y="26313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アクタ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193140" y="55560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サブジェクト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52670" y="55560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ユースケース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086202" y="49577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関係</a:t>
            </a:r>
          </a:p>
        </p:txBody>
      </p:sp>
      <p:cxnSp>
        <p:nvCxnSpPr>
          <p:cNvPr id="23" name="直線矢印コネクタ 22"/>
          <p:cNvCxnSpPr>
            <a:cxnSpLocks/>
            <a:stCxn id="19" idx="2"/>
            <a:endCxn id="32" idx="0"/>
          </p:cNvCxnSpPr>
          <p:nvPr/>
        </p:nvCxnSpPr>
        <p:spPr>
          <a:xfrm>
            <a:off x="1500016" y="3000705"/>
            <a:ext cx="3507" cy="55961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 flipV="1">
            <a:off x="1391734" y="3988462"/>
            <a:ext cx="1023846" cy="99703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>
            <a:cxnSpLocks/>
            <a:stCxn id="21" idx="0"/>
          </p:cNvCxnSpPr>
          <p:nvPr/>
        </p:nvCxnSpPr>
        <p:spPr>
          <a:xfrm flipV="1">
            <a:off x="1937501" y="4174120"/>
            <a:ext cx="1167565" cy="13818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0" idx="0"/>
          </p:cNvCxnSpPr>
          <p:nvPr/>
        </p:nvCxnSpPr>
        <p:spPr>
          <a:xfrm flipH="1" flipV="1">
            <a:off x="4591956" y="5356600"/>
            <a:ext cx="386015" cy="19940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グループ化 81">
            <a:extLst>
              <a:ext uri="{FF2B5EF4-FFF2-40B4-BE49-F238E27FC236}">
                <a16:creationId xmlns:a16="http://schemas.microsoft.com/office/drawing/2014/main" id="{EC5F4973-976E-3C9E-2B4C-9A7404D024E6}"/>
              </a:ext>
            </a:extLst>
          </p:cNvPr>
          <p:cNvGrpSpPr/>
          <p:nvPr/>
        </p:nvGrpSpPr>
        <p:grpSpPr>
          <a:xfrm>
            <a:off x="1103419" y="3560319"/>
            <a:ext cx="800220" cy="845765"/>
            <a:chOff x="924972" y="2500306"/>
            <a:chExt cx="800224" cy="916245"/>
          </a:xfrm>
          <a:solidFill>
            <a:srgbClr val="FFFFFF"/>
          </a:solidFill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017EAD36-5FF5-3C2E-FCA7-F3E64E587591}"/>
                </a:ext>
              </a:extLst>
            </p:cNvPr>
            <p:cNvSpPr/>
            <p:nvPr/>
          </p:nvSpPr>
          <p:spPr>
            <a:xfrm>
              <a:off x="1071538" y="2500306"/>
              <a:ext cx="500066" cy="78581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62"/>
            </a:p>
          </p:txBody>
        </p:sp>
        <p:grpSp>
          <p:nvGrpSpPr>
            <p:cNvPr id="27" name="グループ化 39">
              <a:extLst>
                <a:ext uri="{FF2B5EF4-FFF2-40B4-BE49-F238E27FC236}">
                  <a16:creationId xmlns:a16="http://schemas.microsoft.com/office/drawing/2014/main" id="{42DB1CC3-23AD-929A-CE0E-D3A38569F63E}"/>
                </a:ext>
              </a:extLst>
            </p:cNvPr>
            <p:cNvGrpSpPr/>
            <p:nvPr/>
          </p:nvGrpSpPr>
          <p:grpSpPr>
            <a:xfrm>
              <a:off x="924972" y="2500306"/>
              <a:ext cx="800224" cy="916245"/>
              <a:chOff x="1144489" y="2500306"/>
              <a:chExt cx="800224" cy="916245"/>
            </a:xfrm>
            <a:grpFill/>
          </p:grpSpPr>
          <p:grpSp>
            <p:nvGrpSpPr>
              <p:cNvPr id="29" name="グループ化 6">
                <a:extLst>
                  <a:ext uri="{FF2B5EF4-FFF2-40B4-BE49-F238E27FC236}">
                    <a16:creationId xmlns:a16="http://schemas.microsoft.com/office/drawing/2014/main" id="{F986BD2B-2324-6378-3E14-392A4AA299ED}"/>
                  </a:ext>
                </a:extLst>
              </p:cNvPr>
              <p:cNvGrpSpPr/>
              <p:nvPr/>
            </p:nvGrpSpPr>
            <p:grpSpPr>
              <a:xfrm>
                <a:off x="1377905" y="2500306"/>
                <a:ext cx="333378" cy="571504"/>
                <a:chOff x="2035951" y="4143380"/>
                <a:chExt cx="500066" cy="857256"/>
              </a:xfrm>
              <a:grpFill/>
            </p:grpSpPr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51BD98EE-2378-EFB7-B273-6E518A5250F2}"/>
                    </a:ext>
                  </a:extLst>
                </p:cNvPr>
                <p:cNvSpPr/>
                <p:nvPr/>
              </p:nvSpPr>
              <p:spPr>
                <a:xfrm>
                  <a:off x="2071670" y="4143380"/>
                  <a:ext cx="428628" cy="428628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292"/>
                </a:p>
              </p:txBody>
            </p: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F939C546-13E9-01DE-D964-27F3D039DC85}"/>
                    </a:ext>
                  </a:extLst>
                </p:cNvPr>
                <p:cNvCxnSpPr>
                  <a:stCxn id="32" idx="4"/>
                </p:cNvCxnSpPr>
                <p:nvPr/>
              </p:nvCxnSpPr>
              <p:spPr>
                <a:xfrm rot="5400000">
                  <a:off x="2178827" y="4679165"/>
                  <a:ext cx="214314" cy="0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5C2A39FE-FC99-C646-0302-382513A26988}"/>
                    </a:ext>
                  </a:extLst>
                </p:cNvPr>
                <p:cNvCxnSpPr/>
                <p:nvPr/>
              </p:nvCxnSpPr>
              <p:spPr>
                <a:xfrm>
                  <a:off x="2035951" y="4643446"/>
                  <a:ext cx="500066" cy="0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8594BB95-C162-6B7B-FFC2-2BD05E3E8C68}"/>
                    </a:ext>
                  </a:extLst>
                </p:cNvPr>
                <p:cNvCxnSpPr/>
                <p:nvPr/>
              </p:nvCxnSpPr>
              <p:spPr>
                <a:xfrm rot="5400000">
                  <a:off x="2071670" y="4786322"/>
                  <a:ext cx="214314" cy="214314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コネクタ 37">
                  <a:extLst>
                    <a:ext uri="{FF2B5EF4-FFF2-40B4-BE49-F238E27FC236}">
                      <a16:creationId xmlns:a16="http://schemas.microsoft.com/office/drawing/2014/main" id="{1A2C19B3-6AB4-EA95-DA4A-D82DD1E9A9A1}"/>
                    </a:ext>
                  </a:extLst>
                </p:cNvPr>
                <p:cNvCxnSpPr/>
                <p:nvPr/>
              </p:nvCxnSpPr>
              <p:spPr>
                <a:xfrm rot="16200000" flipV="1">
                  <a:off x="2285984" y="4786322"/>
                  <a:ext cx="214314" cy="214314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A2C24BEF-B81F-44AE-ED1E-8AD1F2B73361}"/>
                  </a:ext>
                </a:extLst>
              </p:cNvPr>
              <p:cNvSpPr txBox="1"/>
              <p:nvPr/>
            </p:nvSpPr>
            <p:spPr>
              <a:xfrm>
                <a:off x="1144489" y="3049785"/>
                <a:ext cx="800224" cy="366766"/>
              </a:xfrm>
              <a:prstGeom prst="rect">
                <a:avLst/>
              </a:prstGeom>
              <a:grp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600" dirty="0"/>
                  <a:t>ユーザ</a:t>
                </a:r>
                <a:endParaRPr lang="en-US" altLang="ja-JP" sz="1600" dirty="0"/>
              </a:p>
            </p:txBody>
          </p:sp>
        </p:grp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7295580-1DF8-3A8D-00B0-312781EE8896}"/>
              </a:ext>
            </a:extLst>
          </p:cNvPr>
          <p:cNvSpPr txBox="1"/>
          <p:nvPr/>
        </p:nvSpPr>
        <p:spPr>
          <a:xfrm>
            <a:off x="2496120" y="220930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ユースケース図</a:t>
            </a:r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D340CED-8F88-1A51-7E9E-CED70610EC0F}"/>
              </a:ext>
            </a:extLst>
          </p:cNvPr>
          <p:cNvCxnSpPr/>
          <p:nvPr/>
        </p:nvCxnSpPr>
        <p:spPr>
          <a:xfrm flipH="1">
            <a:off x="1831429" y="3983200"/>
            <a:ext cx="1329378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円/楕円 41">
            <a:extLst>
              <a:ext uri="{FF2B5EF4-FFF2-40B4-BE49-F238E27FC236}">
                <a16:creationId xmlns:a16="http://schemas.microsoft.com/office/drawing/2014/main" id="{A91578A9-84C5-1CAA-2851-D6EFDA4B8A11}"/>
              </a:ext>
            </a:extLst>
          </p:cNvPr>
          <p:cNvSpPr/>
          <p:nvPr/>
        </p:nvSpPr>
        <p:spPr>
          <a:xfrm>
            <a:off x="2908252" y="3713200"/>
            <a:ext cx="1440000" cy="540000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rgbClr val="000000"/>
                </a:solidFill>
              </a:rPr>
              <a:t>印刷する</a:t>
            </a:r>
          </a:p>
        </p:txBody>
      </p:sp>
    </p:spTree>
    <p:extLst>
      <p:ext uri="{BB962C8B-B14F-4D97-AF65-F5344CB8AC3E}">
        <p14:creationId xmlns:p14="http://schemas.microsoft.com/office/powerpoint/2010/main" val="78251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ユースケースモデル</a:t>
            </a:r>
            <a:r>
              <a:rPr lang="ja-JP" altLang="en-US" dirty="0"/>
              <a:t>に</a:t>
            </a:r>
            <a:br>
              <a:rPr kumimoji="1" lang="en-US" altLang="ja-JP" dirty="0"/>
            </a:br>
            <a:r>
              <a:rPr kumimoji="1" lang="ja-JP" altLang="en-US" dirty="0"/>
              <a:t>書くこと／書かないこと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kumimoji="1" lang="ja-JP" altLang="en-US" dirty="0"/>
              <a:t>書くこと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機能要求</a:t>
            </a:r>
            <a:endParaRPr lang="en-US" altLang="ja-JP" dirty="0"/>
          </a:p>
          <a:p>
            <a:pPr lvl="2">
              <a:lnSpc>
                <a:spcPct val="100000"/>
              </a:lnSpc>
            </a:pPr>
            <a:r>
              <a:rPr lang="ja-JP" altLang="en-US"/>
              <a:t>アクタの</a:t>
            </a:r>
            <a:r>
              <a:rPr lang="ja-JP" altLang="en-US" dirty="0"/>
              <a:t>行動を主体に考える．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具体的な要求はユースケース記述に</a:t>
            </a:r>
            <a:r>
              <a:rPr lang="ja-JP" altLang="en-US"/>
              <a:t>書く．</a:t>
            </a:r>
            <a:endParaRPr lang="en-US" altLang="ja-JP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1EDCDD87-3A08-C94D-8424-5F4E38E35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3413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ja-JP" altLang="en-US"/>
              <a:t>書かないこと．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/>
              <a:t>非機能要求（性能）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/>
              <a:t>詳細は書かない．</a:t>
            </a:r>
            <a:endParaRPr lang="en-US" altLang="ja-JP" dirty="0"/>
          </a:p>
          <a:p>
            <a:pPr lvl="2">
              <a:lnSpc>
                <a:spcPct val="100000"/>
              </a:lnSpc>
            </a:pPr>
            <a:r>
              <a:rPr lang="ja-JP" altLang="en-US"/>
              <a:t>詳細を書くことで後の工程での余計な縛りになる．</a:t>
            </a:r>
          </a:p>
          <a:p>
            <a:pPr>
              <a:lnSpc>
                <a:spcPct val="100000"/>
              </a:lnSpc>
            </a:pP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37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585" dirty="0"/>
              <a:t>　　　ユースケースモデルの演習</a:t>
            </a:r>
            <a:r>
              <a:rPr lang="en-US" altLang="ja-JP" sz="2585" dirty="0"/>
              <a:t>1</a:t>
            </a:r>
            <a:br>
              <a:rPr kumimoji="1" lang="en-US" altLang="ja-JP" dirty="0"/>
            </a:br>
            <a:r>
              <a:rPr lang="ja-JP" altLang="en-US" sz="2600" dirty="0"/>
              <a:t>　　　</a:t>
            </a:r>
            <a:r>
              <a:rPr lang="ja-JP" altLang="en-US" dirty="0"/>
              <a:t>電気ケトル</a:t>
            </a:r>
            <a:endParaRPr kumimoji="1" lang="ja-JP" altLang="en-US" dirty="0"/>
          </a:p>
        </p:txBody>
      </p:sp>
      <p:sp>
        <p:nvSpPr>
          <p:cNvPr id="19" name="コンテンツ プレースホルダー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電気ケトルのユースケース図を書け．</a:t>
            </a:r>
            <a:endParaRPr kumimoji="1" lang="en-US" altLang="ja-JP" dirty="0"/>
          </a:p>
          <a:p>
            <a:pPr lvl="1"/>
            <a:r>
              <a:rPr lang="ja-JP" altLang="en-US" dirty="0"/>
              <a:t>ユースケース記述も書け．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grpSp>
        <p:nvGrpSpPr>
          <p:cNvPr id="7" name="グループ化 81"/>
          <p:cNvGrpSpPr/>
          <p:nvPr/>
        </p:nvGrpSpPr>
        <p:grpSpPr>
          <a:xfrm>
            <a:off x="1778668" y="4112976"/>
            <a:ext cx="800220" cy="845765"/>
            <a:chOff x="924970" y="2500306"/>
            <a:chExt cx="800221" cy="916245"/>
          </a:xfrm>
          <a:solidFill>
            <a:srgbClr val="FFFFFF"/>
          </a:solidFill>
        </p:grpSpPr>
        <p:sp>
          <p:nvSpPr>
            <p:cNvPr id="8" name="正方形/長方形 7"/>
            <p:cNvSpPr/>
            <p:nvPr/>
          </p:nvSpPr>
          <p:spPr>
            <a:xfrm>
              <a:off x="1071538" y="2500306"/>
              <a:ext cx="500066" cy="78581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62"/>
            </a:p>
          </p:txBody>
        </p:sp>
        <p:grpSp>
          <p:nvGrpSpPr>
            <p:cNvPr id="9" name="グループ化 39"/>
            <p:cNvGrpSpPr/>
            <p:nvPr/>
          </p:nvGrpSpPr>
          <p:grpSpPr>
            <a:xfrm>
              <a:off x="924970" y="2500306"/>
              <a:ext cx="800221" cy="916245"/>
              <a:chOff x="1144487" y="2500306"/>
              <a:chExt cx="800221" cy="916245"/>
            </a:xfrm>
            <a:grpFill/>
          </p:grpSpPr>
          <p:grpSp>
            <p:nvGrpSpPr>
              <p:cNvPr id="10" name="グループ化 6"/>
              <p:cNvGrpSpPr/>
              <p:nvPr/>
            </p:nvGrpSpPr>
            <p:grpSpPr>
              <a:xfrm>
                <a:off x="1377905" y="2500306"/>
                <a:ext cx="333378" cy="571504"/>
                <a:chOff x="2035951" y="4143380"/>
                <a:chExt cx="500066" cy="857256"/>
              </a:xfrm>
              <a:grpFill/>
            </p:grpSpPr>
            <p:sp>
              <p:nvSpPr>
                <p:cNvPr id="12" name="円/楕円 11"/>
                <p:cNvSpPr/>
                <p:nvPr/>
              </p:nvSpPr>
              <p:spPr>
                <a:xfrm>
                  <a:off x="2071670" y="4143380"/>
                  <a:ext cx="428628" cy="428628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292"/>
                </a:p>
              </p:txBody>
            </p:sp>
            <p:cxnSp>
              <p:nvCxnSpPr>
                <p:cNvPr id="13" name="直線コネクタ 12"/>
                <p:cNvCxnSpPr>
                  <a:stCxn id="12" idx="4"/>
                </p:cNvCxnSpPr>
                <p:nvPr/>
              </p:nvCxnSpPr>
              <p:spPr>
                <a:xfrm rot="5400000">
                  <a:off x="2178827" y="4679165"/>
                  <a:ext cx="214314" cy="0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線コネクタ 13"/>
                <p:cNvCxnSpPr/>
                <p:nvPr/>
              </p:nvCxnSpPr>
              <p:spPr>
                <a:xfrm>
                  <a:off x="2035951" y="4643446"/>
                  <a:ext cx="500066" cy="0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線コネクタ 14"/>
                <p:cNvCxnSpPr/>
                <p:nvPr/>
              </p:nvCxnSpPr>
              <p:spPr>
                <a:xfrm rot="5400000">
                  <a:off x="2071670" y="4786322"/>
                  <a:ext cx="214314" cy="214314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線コネクタ 15"/>
                <p:cNvCxnSpPr/>
                <p:nvPr/>
              </p:nvCxnSpPr>
              <p:spPr>
                <a:xfrm rot="16200000" flipV="1">
                  <a:off x="2285984" y="4786322"/>
                  <a:ext cx="214314" cy="214314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テキスト ボックス 10"/>
              <p:cNvSpPr txBox="1"/>
              <p:nvPr/>
            </p:nvSpPr>
            <p:spPr>
              <a:xfrm>
                <a:off x="1144487" y="3049785"/>
                <a:ext cx="800221" cy="366766"/>
              </a:xfrm>
              <a:prstGeom prst="rect">
                <a:avLst/>
              </a:prstGeom>
              <a:grp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600" dirty="0"/>
                  <a:t>ユーザ</a:t>
                </a:r>
                <a:endParaRPr lang="en-US" altLang="ja-JP" sz="1600" dirty="0"/>
              </a:p>
            </p:txBody>
          </p:sp>
        </p:grpSp>
      </p:grpSp>
      <p:sp>
        <p:nvSpPr>
          <p:cNvPr id="17" name="正方形/長方形 16"/>
          <p:cNvSpPr/>
          <p:nvPr/>
        </p:nvSpPr>
        <p:spPr>
          <a:xfrm>
            <a:off x="2839024" y="3184030"/>
            <a:ext cx="2928957" cy="270365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電気ケトル</a:t>
            </a:r>
          </a:p>
        </p:txBody>
      </p:sp>
      <p:sp>
        <p:nvSpPr>
          <p:cNvPr id="18" name="角丸四角形吹き出し 17"/>
          <p:cNvSpPr/>
          <p:nvPr/>
        </p:nvSpPr>
        <p:spPr>
          <a:xfrm>
            <a:off x="1375734" y="5404852"/>
            <a:ext cx="3189092" cy="832350"/>
          </a:xfrm>
          <a:prstGeom prst="wedgeRoundRectCallout">
            <a:avLst>
              <a:gd name="adj1" fmla="val 33465"/>
              <a:gd name="adj2" fmla="val -79980"/>
              <a:gd name="adj3" fmla="val 16667"/>
            </a:avLst>
          </a:prstGeom>
          <a:solidFill>
            <a:srgbClr val="7F0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rgbClr val="FFFFFF"/>
                </a:solidFill>
              </a:rPr>
              <a:t>どの様な機能があれば，電気ケトルとして成り立つでしょうか．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6E80544-1C50-8A48-BC6C-59E05937900B}"/>
              </a:ext>
            </a:extLst>
          </p:cNvPr>
          <p:cNvGrpSpPr/>
          <p:nvPr/>
        </p:nvGrpSpPr>
        <p:grpSpPr>
          <a:xfrm>
            <a:off x="0" y="-1"/>
            <a:ext cx="1662545" cy="1662545"/>
            <a:chOff x="1524000" y="-1"/>
            <a:chExt cx="1662545" cy="1662545"/>
          </a:xfrm>
        </p:grpSpPr>
        <p:sp>
          <p:nvSpPr>
            <p:cNvPr id="25" name="直角三角形 24"/>
            <p:cNvSpPr/>
            <p:nvPr/>
          </p:nvSpPr>
          <p:spPr>
            <a:xfrm rot="5400000">
              <a:off x="1524000" y="-1"/>
              <a:ext cx="1662545" cy="1662545"/>
            </a:xfrm>
            <a:prstGeom prst="rtTriangle">
              <a:avLst/>
            </a:prstGeom>
            <a:solidFill>
              <a:srgbClr val="7F0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1524000" y="15074"/>
              <a:ext cx="8771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5400" dirty="0">
                  <a:solidFill>
                    <a:srgbClr val="FFFFFF"/>
                  </a:solidFill>
                </a:rPr>
                <a:t>演</a:t>
              </a:r>
            </a:p>
          </p:txBody>
        </p:sp>
      </p:grpSp>
      <p:pic>
        <p:nvPicPr>
          <p:cNvPr id="29" name="図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800" y="127906"/>
            <a:ext cx="1800000" cy="1800000"/>
          </a:xfrm>
          <a:prstGeom prst="rect">
            <a:avLst/>
          </a:prstGeom>
        </p:spPr>
      </p:pic>
      <p:graphicFrame>
        <p:nvGraphicFramePr>
          <p:cNvPr id="20" name="表 19">
            <a:extLst>
              <a:ext uri="{FF2B5EF4-FFF2-40B4-BE49-F238E27FC236}">
                <a16:creationId xmlns:a16="http://schemas.microsoft.com/office/drawing/2014/main" id="{933580C6-8260-410D-428B-F59A523C6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204799"/>
              </p:ext>
            </p:extLst>
          </p:nvPr>
        </p:nvGraphicFramePr>
        <p:xfrm>
          <a:off x="5909952" y="3184030"/>
          <a:ext cx="5443848" cy="3049555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318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5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108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ユース</a:t>
                      </a:r>
                      <a:endParaRPr kumimoji="1" lang="en-US" altLang="ja-JP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ケース名</a:t>
                      </a:r>
                      <a:endParaRPr kumimoji="1" lang="ja-JP" altLang="en-US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602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事前条件</a:t>
                      </a:r>
                      <a:endParaRPr kumimoji="1" lang="ja-JP" altLang="en-US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2279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メイン</a:t>
                      </a:r>
                      <a:endParaRPr kumimoji="1" lang="en-US" altLang="ja-JP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フロー</a:t>
                      </a:r>
                      <a:endParaRPr kumimoji="1" lang="ja-JP" altLang="en-US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944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例外</a:t>
                      </a:r>
                      <a:endParaRPr kumimoji="1" lang="en-US" altLang="ja-JP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6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フロー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24536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585" dirty="0"/>
              <a:t>　　　ユースケースモデル</a:t>
            </a:r>
            <a:r>
              <a:rPr lang="ja-JP" altLang="en-US" sz="2585"/>
              <a:t>の演習</a:t>
            </a:r>
            <a:r>
              <a:rPr lang="en-US" altLang="ja-JP" sz="2585" dirty="0"/>
              <a:t>2</a:t>
            </a:r>
            <a:br>
              <a:rPr kumimoji="1" lang="en-US" altLang="ja-JP" dirty="0"/>
            </a:br>
            <a:r>
              <a:rPr lang="ja-JP" altLang="en-US" sz="2600" dirty="0"/>
              <a:t>　　　</a:t>
            </a:r>
            <a:r>
              <a:rPr lang="ja-JP" altLang="en-US" dirty="0"/>
              <a:t>連絡帳</a:t>
            </a:r>
            <a:endParaRPr kumimoji="1" lang="ja-JP" altLang="en-US" dirty="0"/>
          </a:p>
        </p:txBody>
      </p:sp>
      <p:sp>
        <p:nvSpPr>
          <p:cNvPr id="19" name="コンテンツ プレースホルダー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連絡帳</a:t>
            </a:r>
            <a:r>
              <a:rPr kumimoji="1" lang="ja-JP" altLang="en-US" dirty="0"/>
              <a:t>のユースケース図を書け．</a:t>
            </a:r>
            <a:endParaRPr kumimoji="1" lang="en-US" altLang="ja-JP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grpSp>
        <p:nvGrpSpPr>
          <p:cNvPr id="7" name="グループ化 81"/>
          <p:cNvGrpSpPr/>
          <p:nvPr/>
        </p:nvGrpSpPr>
        <p:grpSpPr>
          <a:xfrm>
            <a:off x="0" y="4191677"/>
            <a:ext cx="800220" cy="845765"/>
            <a:chOff x="924970" y="2500306"/>
            <a:chExt cx="800221" cy="916245"/>
          </a:xfrm>
          <a:solidFill>
            <a:srgbClr val="FFFFFF"/>
          </a:solidFill>
        </p:grpSpPr>
        <p:sp>
          <p:nvSpPr>
            <p:cNvPr id="8" name="正方形/長方形 7"/>
            <p:cNvSpPr/>
            <p:nvPr/>
          </p:nvSpPr>
          <p:spPr>
            <a:xfrm>
              <a:off x="1071538" y="2500306"/>
              <a:ext cx="500066" cy="78581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62"/>
            </a:p>
          </p:txBody>
        </p:sp>
        <p:grpSp>
          <p:nvGrpSpPr>
            <p:cNvPr id="9" name="グループ化 39"/>
            <p:cNvGrpSpPr/>
            <p:nvPr/>
          </p:nvGrpSpPr>
          <p:grpSpPr>
            <a:xfrm>
              <a:off x="924970" y="2500306"/>
              <a:ext cx="800221" cy="916245"/>
              <a:chOff x="1144487" y="2500306"/>
              <a:chExt cx="800221" cy="916245"/>
            </a:xfrm>
            <a:grpFill/>
          </p:grpSpPr>
          <p:grpSp>
            <p:nvGrpSpPr>
              <p:cNvPr id="10" name="グループ化 6"/>
              <p:cNvGrpSpPr/>
              <p:nvPr/>
            </p:nvGrpSpPr>
            <p:grpSpPr>
              <a:xfrm>
                <a:off x="1377905" y="2500306"/>
                <a:ext cx="333378" cy="571504"/>
                <a:chOff x="2035951" y="4143380"/>
                <a:chExt cx="500066" cy="857256"/>
              </a:xfrm>
              <a:grpFill/>
            </p:grpSpPr>
            <p:sp>
              <p:nvSpPr>
                <p:cNvPr id="12" name="円/楕円 11"/>
                <p:cNvSpPr/>
                <p:nvPr/>
              </p:nvSpPr>
              <p:spPr>
                <a:xfrm>
                  <a:off x="2071670" y="4143380"/>
                  <a:ext cx="428628" cy="428628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292"/>
                </a:p>
              </p:txBody>
            </p:sp>
            <p:cxnSp>
              <p:nvCxnSpPr>
                <p:cNvPr id="13" name="直線コネクタ 12"/>
                <p:cNvCxnSpPr>
                  <a:stCxn id="12" idx="4"/>
                </p:cNvCxnSpPr>
                <p:nvPr/>
              </p:nvCxnSpPr>
              <p:spPr>
                <a:xfrm rot="5400000">
                  <a:off x="2178827" y="4679165"/>
                  <a:ext cx="214314" cy="0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線コネクタ 13"/>
                <p:cNvCxnSpPr/>
                <p:nvPr/>
              </p:nvCxnSpPr>
              <p:spPr>
                <a:xfrm>
                  <a:off x="2035951" y="4643446"/>
                  <a:ext cx="500066" cy="0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線コネクタ 14"/>
                <p:cNvCxnSpPr/>
                <p:nvPr/>
              </p:nvCxnSpPr>
              <p:spPr>
                <a:xfrm rot="5400000">
                  <a:off x="2071670" y="4786322"/>
                  <a:ext cx="214314" cy="214314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線コネクタ 15"/>
                <p:cNvCxnSpPr/>
                <p:nvPr/>
              </p:nvCxnSpPr>
              <p:spPr>
                <a:xfrm rot="16200000" flipV="1">
                  <a:off x="2285984" y="4786322"/>
                  <a:ext cx="214314" cy="214314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テキスト ボックス 10"/>
              <p:cNvSpPr txBox="1"/>
              <p:nvPr/>
            </p:nvSpPr>
            <p:spPr>
              <a:xfrm>
                <a:off x="1144487" y="3049785"/>
                <a:ext cx="800221" cy="366766"/>
              </a:xfrm>
              <a:prstGeom prst="rect">
                <a:avLst/>
              </a:prstGeom>
              <a:grp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600" dirty="0"/>
                  <a:t>ユーザ</a:t>
                </a:r>
                <a:endParaRPr lang="en-US" altLang="ja-JP" sz="1600" dirty="0"/>
              </a:p>
            </p:txBody>
          </p:sp>
        </p:grpSp>
      </p:grpSp>
      <p:sp>
        <p:nvSpPr>
          <p:cNvPr id="17" name="正方形/長方形 16"/>
          <p:cNvSpPr/>
          <p:nvPr/>
        </p:nvSpPr>
        <p:spPr>
          <a:xfrm>
            <a:off x="1060356" y="3262731"/>
            <a:ext cx="2928957" cy="270365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連絡帳</a:t>
            </a:r>
          </a:p>
        </p:txBody>
      </p:sp>
      <p:sp>
        <p:nvSpPr>
          <p:cNvPr id="40" name="円柱 39"/>
          <p:cNvSpPr/>
          <p:nvPr/>
        </p:nvSpPr>
        <p:spPr>
          <a:xfrm>
            <a:off x="4238115" y="4190371"/>
            <a:ext cx="926240" cy="527542"/>
          </a:xfrm>
          <a:prstGeom prst="can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998763" y="469888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データベース</a:t>
            </a:r>
            <a:endParaRPr lang="en-US" altLang="ja-JP" sz="1600" dirty="0"/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800" y="25625"/>
            <a:ext cx="1800000" cy="1800000"/>
          </a:xfrm>
          <a:prstGeom prst="rect">
            <a:avLst/>
          </a:prstGeom>
        </p:spPr>
      </p:pic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8A0BFD19-0B47-4D4D-B8CF-E7AFF7935F5A}"/>
              </a:ext>
            </a:extLst>
          </p:cNvPr>
          <p:cNvGrpSpPr/>
          <p:nvPr/>
        </p:nvGrpSpPr>
        <p:grpSpPr>
          <a:xfrm>
            <a:off x="0" y="-1"/>
            <a:ext cx="1662545" cy="1662545"/>
            <a:chOff x="1524000" y="-1"/>
            <a:chExt cx="1662545" cy="1662545"/>
          </a:xfrm>
        </p:grpSpPr>
        <p:sp>
          <p:nvSpPr>
            <p:cNvPr id="43" name="直角三角形 42">
              <a:extLst>
                <a:ext uri="{FF2B5EF4-FFF2-40B4-BE49-F238E27FC236}">
                  <a16:creationId xmlns:a16="http://schemas.microsoft.com/office/drawing/2014/main" id="{B3CC67BD-1F4E-DC4B-BF76-05BCAE9BA6D1}"/>
                </a:ext>
              </a:extLst>
            </p:cNvPr>
            <p:cNvSpPr/>
            <p:nvPr/>
          </p:nvSpPr>
          <p:spPr>
            <a:xfrm rot="5400000">
              <a:off x="1524000" y="-1"/>
              <a:ext cx="1662545" cy="1662545"/>
            </a:xfrm>
            <a:prstGeom prst="rtTriangle">
              <a:avLst/>
            </a:prstGeom>
            <a:solidFill>
              <a:srgbClr val="7F0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1D9FAEC5-0F36-184F-B489-7F7CEB8F0154}"/>
                </a:ext>
              </a:extLst>
            </p:cNvPr>
            <p:cNvSpPr/>
            <p:nvPr/>
          </p:nvSpPr>
          <p:spPr>
            <a:xfrm>
              <a:off x="1524000" y="15074"/>
              <a:ext cx="8771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5400" dirty="0">
                  <a:solidFill>
                    <a:srgbClr val="FFFFFF"/>
                  </a:solidFill>
                </a:rPr>
                <a:t>演</a:t>
              </a:r>
            </a:p>
          </p:txBody>
        </p:sp>
      </p:grp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2E6E6E1A-8DDC-9273-7E23-F2CEA6711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416448"/>
              </p:ext>
            </p:extLst>
          </p:nvPr>
        </p:nvGraphicFramePr>
        <p:xfrm>
          <a:off x="5770268" y="3260807"/>
          <a:ext cx="5477978" cy="2816492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630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7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945">
                <a:tc>
                  <a:txBody>
                    <a:bodyPr/>
                    <a:lstStyle/>
                    <a:p>
                      <a:r>
                        <a:rPr kumimoji="1" lang="ja-JP" altLang="en-US" sz="16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ユースケース名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945">
                <a:tc>
                  <a:txBody>
                    <a:bodyPr/>
                    <a:lstStyle/>
                    <a:p>
                      <a:r>
                        <a:rPr kumimoji="1" lang="ja-JP" altLang="en-US" sz="16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概要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2000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メインフロー</a:t>
                      </a:r>
                      <a:endParaRPr kumimoji="1" lang="ja-JP" altLang="en-US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例外フロー</a:t>
                      </a:r>
                      <a:endParaRPr kumimoji="1" lang="ja-JP" altLang="en-US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84922090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1668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A9AC15-FD80-503C-AA9B-A474470A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解答例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21B13E-C66E-02F8-FB6C-20A9BD527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ja-JP" dirty="0"/>
              <a:t>UML</a:t>
            </a:r>
            <a:r>
              <a:rPr lang="ja-JP" altLang="en-US"/>
              <a:t>に正解はない．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kumimoji="1" lang="ja-JP" altLang="en-US"/>
              <a:t>自分が捉えたシステム像を表現するものであるため．</a:t>
            </a:r>
            <a:endParaRPr kumimoji="1"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以降の解答例はあくまでも玉田が捉えるシステム像である．</a:t>
            </a:r>
            <a:endParaRPr kumimoji="1"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/>
              <a:t>これが正解というつもりはない．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kumimoji="1" lang="ja-JP" altLang="en-US"/>
              <a:t>この他にも良い例はある．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B065309-4926-F881-F339-CF7B9CD7C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33D70C4-D62B-5C58-C087-11EC93E92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85B65-FD71-8B41-B484-67B8C90169D7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231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16A793C8-961F-4D6B-BF6F-2AFF73AFF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018363"/>
              </p:ext>
            </p:extLst>
          </p:nvPr>
        </p:nvGraphicFramePr>
        <p:xfrm>
          <a:off x="5909952" y="3184030"/>
          <a:ext cx="5443848" cy="3049555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318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5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108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ユース</a:t>
                      </a:r>
                      <a:br>
                        <a:rPr kumimoji="1" lang="en-US" altLang="ja-JP" sz="16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</a:br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ケース名</a:t>
                      </a:r>
                      <a:endParaRPr kumimoji="1" lang="ja-JP" altLang="en-US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602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事前条件</a:t>
                      </a:r>
                      <a:endParaRPr kumimoji="1" lang="ja-JP" altLang="en-US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2279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メイン</a:t>
                      </a:r>
                      <a:endParaRPr kumimoji="1" lang="en-US" altLang="ja-JP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フロー</a:t>
                      </a:r>
                      <a:endParaRPr kumimoji="1" lang="ja-JP" altLang="en-US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944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例外</a:t>
                      </a:r>
                      <a:endParaRPr kumimoji="1" lang="en-US" altLang="ja-JP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6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フロー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DBD0B1F3-2903-5CD9-11E0-438D194C8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371648"/>
              </p:ext>
            </p:extLst>
          </p:nvPr>
        </p:nvGraphicFramePr>
        <p:xfrm>
          <a:off x="5909952" y="3183367"/>
          <a:ext cx="5443848" cy="3053170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318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5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663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ユース</a:t>
                      </a:r>
                      <a:endParaRPr kumimoji="1" lang="en-US" altLang="ja-JP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ケース名</a:t>
                      </a:r>
                      <a:endParaRPr kumimoji="1" lang="ja-JP" altLang="en-US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latin typeface="+mn-ea"/>
                          <a:ea typeface="+mn-ea"/>
                        </a:rPr>
                        <a:t>お湯を沸かす</a:t>
                      </a: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430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事前条件</a:t>
                      </a:r>
                      <a:endParaRPr kumimoji="1" lang="ja-JP" altLang="en-US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0130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メイン</a:t>
                      </a:r>
                      <a:br>
                        <a:rPr kumimoji="1" lang="en-US" altLang="ja-JP" sz="16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</a:br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フロー</a:t>
                      </a:r>
                      <a:endParaRPr kumimoji="1" lang="ja-JP" altLang="en-US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600">
                          <a:latin typeface="+mn-ea"/>
                          <a:ea typeface="+mn-ea"/>
                        </a:rPr>
                        <a:t>ユーザはケトルに必要な量の水を入れる．</a:t>
                      </a:r>
                      <a:endParaRPr kumimoji="1" lang="en-US" altLang="ja-JP" sz="1600" dirty="0">
                        <a:latin typeface="+mn-ea"/>
                        <a:ea typeface="+mn-ea"/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600">
                          <a:latin typeface="+mn-ea"/>
                          <a:ea typeface="+mn-ea"/>
                        </a:rPr>
                        <a:t>ユーザはケトルのスイッチを押す．</a:t>
                      </a:r>
                      <a:endParaRPr kumimoji="1" lang="en-US" altLang="ja-JP" sz="1600" dirty="0">
                        <a:latin typeface="+mn-ea"/>
                        <a:ea typeface="+mn-ea"/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600">
                          <a:latin typeface="+mn-ea"/>
                          <a:ea typeface="+mn-ea"/>
                        </a:rPr>
                        <a:t>ケトルは水が沸騰するまで熱する</a:t>
                      </a:r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[E-1]</a:t>
                      </a:r>
                      <a:r>
                        <a:rPr kumimoji="1" lang="ja-JP" altLang="en-US" sz="1600">
                          <a:latin typeface="+mn-ea"/>
                          <a:ea typeface="+mn-ea"/>
                        </a:rPr>
                        <a:t>．</a:t>
                      </a: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947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例外</a:t>
                      </a:r>
                      <a:endParaRPr kumimoji="1" lang="en-US" altLang="ja-JP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6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フロー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E-1 </a:t>
                      </a:r>
                      <a:r>
                        <a:rPr kumimoji="1" lang="ja-JP" altLang="en-US" sz="1600">
                          <a:latin typeface="+mn-ea"/>
                          <a:ea typeface="+mn-ea"/>
                        </a:rPr>
                        <a:t>水が入っていなかった場合，熱するのを止める．</a:t>
                      </a: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585" dirty="0"/>
              <a:t>　　　ユースケースモデルの演習</a:t>
            </a:r>
            <a:r>
              <a:rPr lang="en-US" altLang="ja-JP" sz="2585" dirty="0"/>
              <a:t>1</a:t>
            </a:r>
            <a:br>
              <a:rPr kumimoji="1" lang="en-US" altLang="ja-JP" dirty="0"/>
            </a:br>
            <a:r>
              <a:rPr lang="ja-JP" altLang="en-US" sz="2600" dirty="0"/>
              <a:t>　　　</a:t>
            </a:r>
            <a:r>
              <a:rPr lang="ja-JP" altLang="en-US" dirty="0"/>
              <a:t>電気ケトル</a:t>
            </a:r>
            <a:endParaRPr kumimoji="1" lang="ja-JP" altLang="en-US" dirty="0"/>
          </a:p>
        </p:txBody>
      </p:sp>
      <p:sp>
        <p:nvSpPr>
          <p:cNvPr id="19" name="コンテンツ プレースホルダー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電気ケトルのユースケース図を書け．</a:t>
            </a:r>
            <a:endParaRPr kumimoji="1" lang="en-US" altLang="ja-JP" dirty="0"/>
          </a:p>
          <a:p>
            <a:pPr lvl="1"/>
            <a:r>
              <a:rPr lang="ja-JP" altLang="en-US" dirty="0"/>
              <a:t>ユースケース記述も書け．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839024" y="3184030"/>
            <a:ext cx="2928957" cy="270365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電気ケトル</a:t>
            </a:r>
          </a:p>
        </p:txBody>
      </p:sp>
      <p:sp>
        <p:nvSpPr>
          <p:cNvPr id="18" name="角丸四角形吹き出し 17"/>
          <p:cNvSpPr/>
          <p:nvPr/>
        </p:nvSpPr>
        <p:spPr>
          <a:xfrm>
            <a:off x="1375734" y="5404852"/>
            <a:ext cx="3189092" cy="832350"/>
          </a:xfrm>
          <a:prstGeom prst="wedgeRoundRectCallout">
            <a:avLst>
              <a:gd name="adj1" fmla="val 33465"/>
              <a:gd name="adj2" fmla="val -79980"/>
              <a:gd name="adj3" fmla="val 16667"/>
            </a:avLst>
          </a:prstGeom>
          <a:solidFill>
            <a:srgbClr val="7F0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rgbClr val="FFFFFF"/>
                </a:solidFill>
              </a:rPr>
              <a:t>どの様な機能があれば，電気ケトルとして成り立つでしょうか．</a:t>
            </a: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08E1A732-AC10-EF4B-9F35-4CD923802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800" y="127906"/>
            <a:ext cx="1800000" cy="1800000"/>
          </a:xfrm>
          <a:prstGeom prst="rect">
            <a:avLst/>
          </a:prstGeom>
        </p:spPr>
      </p:pic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22C0CF9D-ACDA-8441-A126-DD0920E69B18}"/>
              </a:ext>
            </a:extLst>
          </p:cNvPr>
          <p:cNvCxnSpPr>
            <a:cxnSpLocks/>
          </p:cNvCxnSpPr>
          <p:nvPr/>
        </p:nvCxnSpPr>
        <p:spPr>
          <a:xfrm flipH="1">
            <a:off x="2504577" y="4420709"/>
            <a:ext cx="1329378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/楕円 32">
            <a:extLst>
              <a:ext uri="{FF2B5EF4-FFF2-40B4-BE49-F238E27FC236}">
                <a16:creationId xmlns:a16="http://schemas.microsoft.com/office/drawing/2014/main" id="{A2C5C464-70AB-DD43-9C92-1D09609958C9}"/>
              </a:ext>
            </a:extLst>
          </p:cNvPr>
          <p:cNvSpPr/>
          <p:nvPr/>
        </p:nvSpPr>
        <p:spPr>
          <a:xfrm>
            <a:off x="3581400" y="4150709"/>
            <a:ext cx="1440000" cy="540000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rgbClr val="000000"/>
                </a:solidFill>
              </a:rPr>
              <a:t>お湯を</a:t>
            </a:r>
            <a:br>
              <a:rPr lang="en-US" altLang="ja-JP" sz="1600" dirty="0">
                <a:solidFill>
                  <a:srgbClr val="000000"/>
                </a:solidFill>
              </a:rPr>
            </a:br>
            <a:r>
              <a:rPr lang="ja-JP" altLang="en-US" sz="1600" dirty="0">
                <a:solidFill>
                  <a:srgbClr val="000000"/>
                </a:solidFill>
              </a:rPr>
              <a:t>沸かす</a:t>
            </a:r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26B3D3C3-296A-5541-9B65-466079022767}"/>
              </a:ext>
            </a:extLst>
          </p:cNvPr>
          <p:cNvGrpSpPr/>
          <p:nvPr/>
        </p:nvGrpSpPr>
        <p:grpSpPr>
          <a:xfrm>
            <a:off x="0" y="-1"/>
            <a:ext cx="1662545" cy="1662545"/>
            <a:chOff x="1524000" y="-1"/>
            <a:chExt cx="1662545" cy="1662545"/>
          </a:xfrm>
        </p:grpSpPr>
        <p:sp>
          <p:nvSpPr>
            <p:cNvPr id="36" name="直角三角形 35">
              <a:extLst>
                <a:ext uri="{FF2B5EF4-FFF2-40B4-BE49-F238E27FC236}">
                  <a16:creationId xmlns:a16="http://schemas.microsoft.com/office/drawing/2014/main" id="{8C7DBFC8-5325-A14E-BD24-C7401D42125A}"/>
                </a:ext>
              </a:extLst>
            </p:cNvPr>
            <p:cNvSpPr/>
            <p:nvPr/>
          </p:nvSpPr>
          <p:spPr>
            <a:xfrm rot="5400000">
              <a:off x="1524000" y="-1"/>
              <a:ext cx="1662545" cy="1662545"/>
            </a:xfrm>
            <a:prstGeom prst="rt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BDDDF59A-6C03-DF45-983B-07C011E826A9}"/>
                </a:ext>
              </a:extLst>
            </p:cNvPr>
            <p:cNvSpPr/>
            <p:nvPr/>
          </p:nvSpPr>
          <p:spPr>
            <a:xfrm>
              <a:off x="1524003" y="15074"/>
              <a:ext cx="8771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5400" dirty="0">
                  <a:solidFill>
                    <a:srgbClr val="FFFFFF"/>
                  </a:solidFill>
                </a:rPr>
                <a:t>解</a:t>
              </a:r>
            </a:p>
          </p:txBody>
        </p:sp>
      </p:grpSp>
      <p:grpSp>
        <p:nvGrpSpPr>
          <p:cNvPr id="29" name="グループ化 81">
            <a:extLst>
              <a:ext uri="{FF2B5EF4-FFF2-40B4-BE49-F238E27FC236}">
                <a16:creationId xmlns:a16="http://schemas.microsoft.com/office/drawing/2014/main" id="{66DB73D6-6C3C-AE46-A4DE-F3082F793DC7}"/>
              </a:ext>
            </a:extLst>
          </p:cNvPr>
          <p:cNvGrpSpPr/>
          <p:nvPr/>
        </p:nvGrpSpPr>
        <p:grpSpPr>
          <a:xfrm>
            <a:off x="1778668" y="4112976"/>
            <a:ext cx="800220" cy="845765"/>
            <a:chOff x="924970" y="2500306"/>
            <a:chExt cx="800221" cy="916245"/>
          </a:xfrm>
          <a:solidFill>
            <a:srgbClr val="FFFFFF"/>
          </a:solidFill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EB81FDE-AC57-EE48-9434-53348DB70CAA}"/>
                </a:ext>
              </a:extLst>
            </p:cNvPr>
            <p:cNvSpPr/>
            <p:nvPr/>
          </p:nvSpPr>
          <p:spPr>
            <a:xfrm>
              <a:off x="1071538" y="2500306"/>
              <a:ext cx="500066" cy="78581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62"/>
            </a:p>
          </p:txBody>
        </p:sp>
        <p:grpSp>
          <p:nvGrpSpPr>
            <p:cNvPr id="38" name="グループ化 39">
              <a:extLst>
                <a:ext uri="{FF2B5EF4-FFF2-40B4-BE49-F238E27FC236}">
                  <a16:creationId xmlns:a16="http://schemas.microsoft.com/office/drawing/2014/main" id="{EF7786E5-925E-E240-93C8-AE5CD5D3EDB8}"/>
                </a:ext>
              </a:extLst>
            </p:cNvPr>
            <p:cNvGrpSpPr/>
            <p:nvPr/>
          </p:nvGrpSpPr>
          <p:grpSpPr>
            <a:xfrm>
              <a:off x="924970" y="2500306"/>
              <a:ext cx="800221" cy="916245"/>
              <a:chOff x="1144487" y="2500306"/>
              <a:chExt cx="800221" cy="916245"/>
            </a:xfrm>
            <a:grpFill/>
          </p:grpSpPr>
          <p:grpSp>
            <p:nvGrpSpPr>
              <p:cNvPr id="39" name="グループ化 6">
                <a:extLst>
                  <a:ext uri="{FF2B5EF4-FFF2-40B4-BE49-F238E27FC236}">
                    <a16:creationId xmlns:a16="http://schemas.microsoft.com/office/drawing/2014/main" id="{01D9AC4C-D98F-7B41-B4D3-2CCCBEE38284}"/>
                  </a:ext>
                </a:extLst>
              </p:cNvPr>
              <p:cNvGrpSpPr/>
              <p:nvPr/>
            </p:nvGrpSpPr>
            <p:grpSpPr>
              <a:xfrm>
                <a:off x="1377905" y="2500306"/>
                <a:ext cx="333378" cy="571504"/>
                <a:chOff x="2035951" y="4143380"/>
                <a:chExt cx="500066" cy="857256"/>
              </a:xfrm>
              <a:grpFill/>
            </p:grpSpPr>
            <p:sp>
              <p:nvSpPr>
                <p:cNvPr id="41" name="円/楕円 40">
                  <a:extLst>
                    <a:ext uri="{FF2B5EF4-FFF2-40B4-BE49-F238E27FC236}">
                      <a16:creationId xmlns:a16="http://schemas.microsoft.com/office/drawing/2014/main" id="{62001DA2-A9DD-3B4B-8AE8-61952968D167}"/>
                    </a:ext>
                  </a:extLst>
                </p:cNvPr>
                <p:cNvSpPr/>
                <p:nvPr/>
              </p:nvSpPr>
              <p:spPr>
                <a:xfrm>
                  <a:off x="2071670" y="4143380"/>
                  <a:ext cx="428628" cy="428628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292"/>
                </a:p>
              </p:txBody>
            </p:sp>
            <p:cxnSp>
              <p:nvCxnSpPr>
                <p:cNvPr id="42" name="直線コネクタ 41">
                  <a:extLst>
                    <a:ext uri="{FF2B5EF4-FFF2-40B4-BE49-F238E27FC236}">
                      <a16:creationId xmlns:a16="http://schemas.microsoft.com/office/drawing/2014/main" id="{1562D8DB-510E-DE4B-A294-D090E774E7A0}"/>
                    </a:ext>
                  </a:extLst>
                </p:cNvPr>
                <p:cNvCxnSpPr>
                  <a:stCxn id="41" idx="4"/>
                </p:cNvCxnSpPr>
                <p:nvPr/>
              </p:nvCxnSpPr>
              <p:spPr>
                <a:xfrm rot="5400000">
                  <a:off x="2178827" y="4679165"/>
                  <a:ext cx="214314" cy="0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コネクタ 42">
                  <a:extLst>
                    <a:ext uri="{FF2B5EF4-FFF2-40B4-BE49-F238E27FC236}">
                      <a16:creationId xmlns:a16="http://schemas.microsoft.com/office/drawing/2014/main" id="{B530F510-0F40-FF42-802E-5ACED9F0B69F}"/>
                    </a:ext>
                  </a:extLst>
                </p:cNvPr>
                <p:cNvCxnSpPr/>
                <p:nvPr/>
              </p:nvCxnSpPr>
              <p:spPr>
                <a:xfrm>
                  <a:off x="2035951" y="4643446"/>
                  <a:ext cx="500066" cy="0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コネクタ 43">
                  <a:extLst>
                    <a:ext uri="{FF2B5EF4-FFF2-40B4-BE49-F238E27FC236}">
                      <a16:creationId xmlns:a16="http://schemas.microsoft.com/office/drawing/2014/main" id="{A4FFB5F3-6C4D-6440-951C-355400C41539}"/>
                    </a:ext>
                  </a:extLst>
                </p:cNvPr>
                <p:cNvCxnSpPr/>
                <p:nvPr/>
              </p:nvCxnSpPr>
              <p:spPr>
                <a:xfrm rot="5400000">
                  <a:off x="2071670" y="4786322"/>
                  <a:ext cx="214314" cy="214314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コネクタ 44">
                  <a:extLst>
                    <a:ext uri="{FF2B5EF4-FFF2-40B4-BE49-F238E27FC236}">
                      <a16:creationId xmlns:a16="http://schemas.microsoft.com/office/drawing/2014/main" id="{98413764-C89C-DB49-9423-D5D07B93B216}"/>
                    </a:ext>
                  </a:extLst>
                </p:cNvPr>
                <p:cNvCxnSpPr/>
                <p:nvPr/>
              </p:nvCxnSpPr>
              <p:spPr>
                <a:xfrm rot="16200000" flipV="1">
                  <a:off x="2285984" y="4786322"/>
                  <a:ext cx="214314" cy="214314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69A6A0E1-BEBE-1B40-BC3C-92091A40D4D3}"/>
                  </a:ext>
                </a:extLst>
              </p:cNvPr>
              <p:cNvSpPr txBox="1"/>
              <p:nvPr/>
            </p:nvSpPr>
            <p:spPr>
              <a:xfrm>
                <a:off x="1144487" y="3049785"/>
                <a:ext cx="800221" cy="366766"/>
              </a:xfrm>
              <a:prstGeom prst="rect">
                <a:avLst/>
              </a:prstGeom>
              <a:grp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600" dirty="0"/>
                  <a:t>ユーザ</a:t>
                </a:r>
                <a:endParaRPr lang="en-US" altLang="ja-JP" sz="1600" dirty="0"/>
              </a:p>
            </p:txBody>
          </p:sp>
        </p:grpSp>
      </p:grpSp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2C5DA425-E1BC-D871-72C9-CF25A35400D4}"/>
              </a:ext>
            </a:extLst>
          </p:cNvPr>
          <p:cNvSpPr/>
          <p:nvPr/>
        </p:nvSpPr>
        <p:spPr>
          <a:xfrm>
            <a:off x="1375734" y="3255118"/>
            <a:ext cx="2181412" cy="832350"/>
          </a:xfrm>
          <a:prstGeom prst="wedgeRoundRectCallout">
            <a:avLst>
              <a:gd name="adj1" fmla="val 64177"/>
              <a:gd name="adj2" fmla="val 12597"/>
              <a:gd name="adj3" fmla="val 16667"/>
            </a:avLst>
          </a:prstGeom>
          <a:solidFill>
            <a:srgbClr val="7F0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>
                <a:solidFill>
                  <a:srgbClr val="FFFFFF"/>
                </a:solidFill>
              </a:rPr>
              <a:t>他には「保温する」なども考えられる．</a:t>
            </a:r>
            <a:endParaRPr lang="ja-JP" altLang="en-US" sz="160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22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表 42">
            <a:extLst>
              <a:ext uri="{FF2B5EF4-FFF2-40B4-BE49-F238E27FC236}">
                <a16:creationId xmlns:a16="http://schemas.microsoft.com/office/drawing/2014/main" id="{1A068F3D-6B27-C947-B61D-A09BF1CB1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990950"/>
              </p:ext>
            </p:extLst>
          </p:nvPr>
        </p:nvGraphicFramePr>
        <p:xfrm>
          <a:off x="5770268" y="3260807"/>
          <a:ext cx="5477978" cy="2816492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630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7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945">
                <a:tc>
                  <a:txBody>
                    <a:bodyPr/>
                    <a:lstStyle/>
                    <a:p>
                      <a:r>
                        <a:rPr kumimoji="1" lang="ja-JP" altLang="en-US" sz="16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ユースケース名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945">
                <a:tc>
                  <a:txBody>
                    <a:bodyPr/>
                    <a:lstStyle/>
                    <a:p>
                      <a:r>
                        <a:rPr kumimoji="1" lang="ja-JP" altLang="en-US" sz="16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概要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2000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メインフロー</a:t>
                      </a:r>
                      <a:endParaRPr kumimoji="1" lang="ja-JP" altLang="en-US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例外フロー</a:t>
                      </a:r>
                      <a:endParaRPr kumimoji="1" lang="ja-JP" altLang="en-US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849220905"/>
                  </a:ext>
                </a:extLst>
              </a:tr>
            </a:tbl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585" dirty="0"/>
              <a:t>　　　ユースケースモデル</a:t>
            </a:r>
            <a:r>
              <a:rPr lang="ja-JP" altLang="en-US" sz="2585"/>
              <a:t>の演習</a:t>
            </a:r>
            <a:r>
              <a:rPr lang="en-US" altLang="ja-JP" sz="2585" dirty="0"/>
              <a:t>2</a:t>
            </a:r>
            <a:br>
              <a:rPr kumimoji="1" lang="en-US" altLang="ja-JP" dirty="0"/>
            </a:br>
            <a:r>
              <a:rPr lang="ja-JP" altLang="en-US" sz="2600" dirty="0"/>
              <a:t>　　　</a:t>
            </a:r>
            <a:r>
              <a:rPr lang="ja-JP" altLang="en-US" dirty="0"/>
              <a:t>連絡帳</a:t>
            </a:r>
            <a:endParaRPr kumimoji="1" lang="ja-JP" altLang="en-US" dirty="0"/>
          </a:p>
        </p:txBody>
      </p:sp>
      <p:sp>
        <p:nvSpPr>
          <p:cNvPr id="19" name="コンテンツ プレースホルダー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連絡帳</a:t>
            </a:r>
            <a:r>
              <a:rPr kumimoji="1" lang="ja-JP" altLang="en-US" dirty="0"/>
              <a:t>のユースケース図を書け．</a:t>
            </a:r>
            <a:endParaRPr kumimoji="1" lang="en-US" altLang="ja-JP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060356" y="3262731"/>
            <a:ext cx="2928957" cy="270365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連絡帳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E9D7DFE0-55D4-8342-BCB3-BAE098D30D25}"/>
              </a:ext>
            </a:extLst>
          </p:cNvPr>
          <p:cNvGrpSpPr/>
          <p:nvPr/>
        </p:nvGrpSpPr>
        <p:grpSpPr>
          <a:xfrm>
            <a:off x="0" y="-1"/>
            <a:ext cx="1662545" cy="1662545"/>
            <a:chOff x="1524000" y="-1"/>
            <a:chExt cx="1662545" cy="1662545"/>
          </a:xfrm>
        </p:grpSpPr>
        <p:sp>
          <p:nvSpPr>
            <p:cNvPr id="25" name="直角三角形 24"/>
            <p:cNvSpPr/>
            <p:nvPr/>
          </p:nvSpPr>
          <p:spPr>
            <a:xfrm rot="5400000">
              <a:off x="1524000" y="-1"/>
              <a:ext cx="1662545" cy="1662545"/>
            </a:xfrm>
            <a:prstGeom prst="rt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1524001" y="15074"/>
              <a:ext cx="8771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5400" dirty="0">
                  <a:solidFill>
                    <a:srgbClr val="FFFFFF"/>
                  </a:solidFill>
                </a:rPr>
                <a:t>解</a:t>
              </a:r>
            </a:p>
          </p:txBody>
        </p:sp>
      </p:grpSp>
      <p:sp>
        <p:nvSpPr>
          <p:cNvPr id="22" name="円/楕円 21"/>
          <p:cNvSpPr/>
          <p:nvPr/>
        </p:nvSpPr>
        <p:spPr>
          <a:xfrm>
            <a:off x="1804833" y="3578445"/>
            <a:ext cx="1440000" cy="540000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rgbClr val="000000"/>
                </a:solidFill>
              </a:rPr>
              <a:t>連絡先を登録する</a:t>
            </a:r>
          </a:p>
        </p:txBody>
      </p:sp>
      <p:sp>
        <p:nvSpPr>
          <p:cNvPr id="23" name="円/楕円 22"/>
          <p:cNvSpPr/>
          <p:nvPr/>
        </p:nvSpPr>
        <p:spPr>
          <a:xfrm>
            <a:off x="1804833" y="4177537"/>
            <a:ext cx="1440000" cy="540000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rgbClr val="000000"/>
                </a:solidFill>
              </a:rPr>
              <a:t>連絡先を更新する</a:t>
            </a:r>
          </a:p>
        </p:txBody>
      </p:sp>
      <p:sp>
        <p:nvSpPr>
          <p:cNvPr id="24" name="円/楕円 23"/>
          <p:cNvSpPr/>
          <p:nvPr/>
        </p:nvSpPr>
        <p:spPr>
          <a:xfrm>
            <a:off x="1804833" y="4776629"/>
            <a:ext cx="1440000" cy="540000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rgbClr val="000000"/>
                </a:solidFill>
              </a:rPr>
              <a:t>連絡先を削除する</a:t>
            </a:r>
          </a:p>
        </p:txBody>
      </p:sp>
      <p:sp>
        <p:nvSpPr>
          <p:cNvPr id="27" name="円/楕円 26"/>
          <p:cNvSpPr/>
          <p:nvPr/>
        </p:nvSpPr>
        <p:spPr>
          <a:xfrm>
            <a:off x="1804833" y="5375720"/>
            <a:ext cx="1440000" cy="540000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rgbClr val="000000"/>
                </a:solidFill>
              </a:rPr>
              <a:t>連絡先を検索する</a:t>
            </a:r>
          </a:p>
        </p:txBody>
      </p:sp>
      <p:cxnSp>
        <p:nvCxnSpPr>
          <p:cNvPr id="29" name="直線コネクタ 28"/>
          <p:cNvCxnSpPr>
            <a:cxnSpLocks/>
            <a:stCxn id="22" idx="2"/>
          </p:cNvCxnSpPr>
          <p:nvPr/>
        </p:nvCxnSpPr>
        <p:spPr>
          <a:xfrm flipH="1">
            <a:off x="646633" y="3848446"/>
            <a:ext cx="1158200" cy="70591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cxnSpLocks/>
            <a:stCxn id="23" idx="2"/>
          </p:cNvCxnSpPr>
          <p:nvPr/>
        </p:nvCxnSpPr>
        <p:spPr>
          <a:xfrm flipH="1">
            <a:off x="646633" y="4447538"/>
            <a:ext cx="1158200" cy="106825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cxnSpLocks/>
            <a:stCxn id="24" idx="2"/>
          </p:cNvCxnSpPr>
          <p:nvPr/>
        </p:nvCxnSpPr>
        <p:spPr>
          <a:xfrm flipH="1" flipV="1">
            <a:off x="646633" y="4554363"/>
            <a:ext cx="1158200" cy="49226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cxnSpLocks/>
            <a:stCxn id="27" idx="2"/>
          </p:cNvCxnSpPr>
          <p:nvPr/>
        </p:nvCxnSpPr>
        <p:spPr>
          <a:xfrm flipH="1" flipV="1">
            <a:off x="646633" y="4554362"/>
            <a:ext cx="1158200" cy="1091358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円柱 39"/>
          <p:cNvSpPr/>
          <p:nvPr/>
        </p:nvSpPr>
        <p:spPr>
          <a:xfrm>
            <a:off x="4238115" y="4190371"/>
            <a:ext cx="926240" cy="527542"/>
          </a:xfrm>
          <a:prstGeom prst="can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998763" y="469888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データベース</a:t>
            </a:r>
            <a:endParaRPr lang="en-US" altLang="ja-JP" sz="1600" dirty="0"/>
          </a:p>
        </p:txBody>
      </p:sp>
      <p:cxnSp>
        <p:nvCxnSpPr>
          <p:cNvPr id="42" name="直線コネクタ 41"/>
          <p:cNvCxnSpPr>
            <a:stCxn id="40" idx="2"/>
            <a:endCxn id="22" idx="6"/>
          </p:cNvCxnSpPr>
          <p:nvPr/>
        </p:nvCxnSpPr>
        <p:spPr>
          <a:xfrm flipH="1" flipV="1">
            <a:off x="3244833" y="3848446"/>
            <a:ext cx="993282" cy="60569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>
            <a:stCxn id="40" idx="2"/>
            <a:endCxn id="23" idx="6"/>
          </p:cNvCxnSpPr>
          <p:nvPr/>
        </p:nvCxnSpPr>
        <p:spPr>
          <a:xfrm flipH="1" flipV="1">
            <a:off x="3244833" y="4447538"/>
            <a:ext cx="993282" cy="6605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>
            <a:stCxn id="40" idx="2"/>
            <a:endCxn id="24" idx="6"/>
          </p:cNvCxnSpPr>
          <p:nvPr/>
        </p:nvCxnSpPr>
        <p:spPr>
          <a:xfrm flipH="1">
            <a:off x="3244833" y="4454143"/>
            <a:ext cx="993282" cy="59248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>
            <a:stCxn id="40" idx="2"/>
            <a:endCxn id="27" idx="6"/>
          </p:cNvCxnSpPr>
          <p:nvPr/>
        </p:nvCxnSpPr>
        <p:spPr>
          <a:xfrm flipH="1">
            <a:off x="3244833" y="4454142"/>
            <a:ext cx="993282" cy="1191578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角丸四角形吹き出し 53"/>
          <p:cNvSpPr/>
          <p:nvPr/>
        </p:nvSpPr>
        <p:spPr>
          <a:xfrm>
            <a:off x="4039544" y="2515227"/>
            <a:ext cx="2249621" cy="1002788"/>
          </a:xfrm>
          <a:prstGeom prst="wedgeRoundRectCallout">
            <a:avLst>
              <a:gd name="adj1" fmla="val -33343"/>
              <a:gd name="adj2" fmla="val 110701"/>
              <a:gd name="adj3" fmla="val 16667"/>
            </a:avLst>
          </a:prstGeom>
          <a:solidFill>
            <a:srgbClr val="7F0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rgbClr val="FFFFFF"/>
                </a:solidFill>
              </a:rPr>
              <a:t>開発対象外であるが，利用することを表している．</a:t>
            </a:r>
            <a:endParaRPr lang="ja-JP" altLang="en-US" dirty="0">
              <a:solidFill>
                <a:srgbClr val="FFFFFF"/>
              </a:solidFill>
            </a:endParaRPr>
          </a:p>
        </p:txBody>
      </p:sp>
      <p:graphicFrame>
        <p:nvGraphicFramePr>
          <p:cNvPr id="55" name="表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422573"/>
              </p:ext>
            </p:extLst>
          </p:nvPr>
        </p:nvGraphicFramePr>
        <p:xfrm>
          <a:off x="5770268" y="3262731"/>
          <a:ext cx="5477978" cy="2816492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630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7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110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ユースケース名</a:t>
                      </a:r>
                      <a:endParaRPr kumimoji="1" lang="ja-JP" altLang="en-US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>
                          <a:latin typeface="+mn-ea"/>
                          <a:ea typeface="+mn-ea"/>
                        </a:rPr>
                        <a:t>連絡先を登録する</a:t>
                      </a:r>
                    </a:p>
                  </a:txBody>
                  <a:tcPr marT="42203" marB="422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391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事前条件</a:t>
                      </a:r>
                      <a:endParaRPr kumimoji="1" lang="ja-JP" altLang="en-US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latin typeface="+mn-ea"/>
                          <a:ea typeface="+mn-ea"/>
                        </a:rPr>
                        <a:t>内容が既に登録されていない．</a:t>
                      </a: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2000">
                <a:tc>
                  <a:txBody>
                    <a:bodyPr/>
                    <a:lstStyle/>
                    <a:p>
                      <a:r>
                        <a:rPr kumimoji="1" lang="ja-JP" altLang="en-US" sz="16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メイン</a:t>
                      </a:r>
                      <a:endParaRPr kumimoji="1" lang="en-US" altLang="ja-JP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6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フロー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600" dirty="0">
                          <a:latin typeface="+mn-ea"/>
                          <a:ea typeface="+mn-ea"/>
                        </a:rPr>
                        <a:t>ユーザは連絡先として，名前，電話番号，住所．．．を記入する．</a:t>
                      </a:r>
                      <a:endParaRPr kumimoji="1" lang="en-US" altLang="ja-JP" sz="1600" dirty="0">
                        <a:latin typeface="+mn-ea"/>
                        <a:ea typeface="+mn-ea"/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600" dirty="0">
                          <a:latin typeface="+mn-ea"/>
                          <a:ea typeface="+mn-ea"/>
                        </a:rPr>
                        <a:t>記入された連絡先をデータベースに</a:t>
                      </a:r>
                      <a:r>
                        <a:rPr kumimoji="1" lang="ja-JP" altLang="en-US" sz="1600">
                          <a:latin typeface="+mn-ea"/>
                          <a:ea typeface="+mn-ea"/>
                        </a:rPr>
                        <a:t>格納する</a:t>
                      </a:r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[E-1]</a:t>
                      </a:r>
                      <a:r>
                        <a:rPr kumimoji="1" lang="ja-JP" altLang="en-US" sz="1600">
                          <a:latin typeface="+mn-ea"/>
                          <a:ea typeface="+mn-ea"/>
                        </a:rPr>
                        <a:t>．</a:t>
                      </a:r>
                      <a:endParaRPr kumimoji="1" lang="en-US" altLang="ja-JP" sz="1600" dirty="0">
                        <a:latin typeface="+mn-ea"/>
                        <a:ea typeface="+mn-ea"/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600" dirty="0">
                          <a:latin typeface="+mn-ea"/>
                          <a:ea typeface="+mn-ea"/>
                        </a:rPr>
                        <a:t>登録完了をユーザに通知する．</a:t>
                      </a: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例外フロー</a:t>
                      </a:r>
                      <a:endParaRPr kumimoji="1" lang="en-US" altLang="ja-JP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en-US" altLang="ja-JP" sz="1600" b="1" dirty="0">
                          <a:latin typeface="+mn-ea"/>
                          <a:ea typeface="+mn-ea"/>
                        </a:rPr>
                        <a:t>E-1</a:t>
                      </a:r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ja-JP" altLang="en-US" sz="1600">
                          <a:latin typeface="+mn-ea"/>
                          <a:ea typeface="+mn-ea"/>
                        </a:rPr>
                        <a:t>名前，電話番号が一致エントリがある場合は，登録が重複しているため，登録不能の旨，出力する．</a:t>
                      </a: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215011793"/>
                  </a:ext>
                </a:extLst>
              </a:tr>
            </a:tbl>
          </a:graphicData>
        </a:graphic>
      </p:graphicFrame>
      <p:pic>
        <p:nvPicPr>
          <p:cNvPr id="38" name="図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800" y="25625"/>
            <a:ext cx="1800000" cy="1800000"/>
          </a:xfrm>
          <a:prstGeom prst="rect">
            <a:avLst/>
          </a:prstGeom>
        </p:spPr>
      </p:pic>
      <p:sp>
        <p:nvSpPr>
          <p:cNvPr id="44" name="角丸四角形吹き出し 43">
            <a:extLst>
              <a:ext uri="{FF2B5EF4-FFF2-40B4-BE49-F238E27FC236}">
                <a16:creationId xmlns:a16="http://schemas.microsoft.com/office/drawing/2014/main" id="{0F846951-85AE-7548-892A-12BD2279387A}"/>
              </a:ext>
            </a:extLst>
          </p:cNvPr>
          <p:cNvSpPr/>
          <p:nvPr/>
        </p:nvSpPr>
        <p:spPr>
          <a:xfrm>
            <a:off x="6785554" y="2485497"/>
            <a:ext cx="4959081" cy="591177"/>
          </a:xfrm>
          <a:prstGeom prst="wedgeRoundRectCallout">
            <a:avLst>
              <a:gd name="adj1" fmla="val 8657"/>
              <a:gd name="adj2" fmla="val 96940"/>
              <a:gd name="adj3" fmla="val 1666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solidFill>
                  <a:srgbClr val="FFFFFF"/>
                </a:solidFill>
              </a:rPr>
              <a:t>連絡先を登録するのユースケース</a:t>
            </a:r>
            <a:r>
              <a:rPr kumimoji="1" lang="ja-JP" altLang="en-US" sz="1400">
                <a:solidFill>
                  <a:srgbClr val="FFFFFF"/>
                </a:solidFill>
              </a:rPr>
              <a:t>記述．他</a:t>
            </a:r>
            <a:r>
              <a:rPr kumimoji="1" lang="ja-JP" altLang="en-US" sz="1400" dirty="0">
                <a:solidFill>
                  <a:srgbClr val="FFFFFF"/>
                </a:solidFill>
              </a:rPr>
              <a:t>のユースケースのユースケース記述も必要であるが，ここでは省略する．</a:t>
            </a:r>
          </a:p>
        </p:txBody>
      </p:sp>
      <p:sp>
        <p:nvSpPr>
          <p:cNvPr id="46" name="角丸四角形吹き出し 45">
            <a:extLst>
              <a:ext uri="{FF2B5EF4-FFF2-40B4-BE49-F238E27FC236}">
                <a16:creationId xmlns:a16="http://schemas.microsoft.com/office/drawing/2014/main" id="{CCBEBEB2-0A64-3B45-ABFC-61C334A8EC8F}"/>
              </a:ext>
            </a:extLst>
          </p:cNvPr>
          <p:cNvSpPr/>
          <p:nvPr/>
        </p:nvSpPr>
        <p:spPr>
          <a:xfrm>
            <a:off x="4087290" y="5306556"/>
            <a:ext cx="1931780" cy="1002788"/>
          </a:xfrm>
          <a:prstGeom prst="wedgeRoundRectCallout">
            <a:avLst>
              <a:gd name="adj1" fmla="val -32817"/>
              <a:gd name="adj2" fmla="val -84481"/>
              <a:gd name="adj3" fmla="val 1666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solidFill>
                  <a:srgbClr val="FFFFFF"/>
                </a:solidFill>
              </a:rPr>
              <a:t>データベースができることは</a:t>
            </a:r>
            <a:r>
              <a:rPr kumimoji="1" lang="en-US" altLang="ja-JP" sz="1400" dirty="0">
                <a:solidFill>
                  <a:srgbClr val="FFFFFF"/>
                </a:solidFill>
              </a:rPr>
              <a:t>CRUD</a:t>
            </a:r>
            <a:r>
              <a:rPr kumimoji="1" lang="ja-JP" altLang="en-US" sz="1400">
                <a:solidFill>
                  <a:srgbClr val="FFFFFF"/>
                </a:solidFill>
              </a:rPr>
              <a:t>（</a:t>
            </a:r>
            <a:r>
              <a:rPr lang="en-US" altLang="ja-JP" sz="1400" dirty="0">
                <a:solidFill>
                  <a:srgbClr val="FFFFFF"/>
                </a:solidFill>
              </a:rPr>
              <a:t>Create, Read, Update, Delete</a:t>
            </a:r>
            <a:r>
              <a:rPr lang="ja-JP" altLang="en-US" sz="1400">
                <a:solidFill>
                  <a:srgbClr val="FFFFFF"/>
                </a:solidFill>
              </a:rPr>
              <a:t>）のみ．</a:t>
            </a:r>
            <a:endParaRPr kumimoji="1" lang="ja-JP" altLang="en-US" sz="1400" dirty="0">
              <a:solidFill>
                <a:srgbClr val="FFFFFF"/>
              </a:solidFill>
            </a:endParaRPr>
          </a:p>
        </p:txBody>
      </p:sp>
      <p:grpSp>
        <p:nvGrpSpPr>
          <p:cNvPr id="47" name="グループ化 81">
            <a:extLst>
              <a:ext uri="{FF2B5EF4-FFF2-40B4-BE49-F238E27FC236}">
                <a16:creationId xmlns:a16="http://schemas.microsoft.com/office/drawing/2014/main" id="{FC66A8DF-6EF8-DA4A-A7A1-9A03E725ACCA}"/>
              </a:ext>
            </a:extLst>
          </p:cNvPr>
          <p:cNvGrpSpPr/>
          <p:nvPr/>
        </p:nvGrpSpPr>
        <p:grpSpPr>
          <a:xfrm>
            <a:off x="0" y="4191677"/>
            <a:ext cx="800220" cy="845765"/>
            <a:chOff x="924970" y="2500306"/>
            <a:chExt cx="800221" cy="916245"/>
          </a:xfrm>
          <a:solidFill>
            <a:srgbClr val="FFFFFF"/>
          </a:solidFill>
        </p:grpSpPr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65E6FF8B-C385-5D43-A571-7176BAA4A03A}"/>
                </a:ext>
              </a:extLst>
            </p:cNvPr>
            <p:cNvSpPr/>
            <p:nvPr/>
          </p:nvSpPr>
          <p:spPr>
            <a:xfrm>
              <a:off x="1071538" y="2500306"/>
              <a:ext cx="500066" cy="78581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62"/>
            </a:p>
          </p:txBody>
        </p:sp>
        <p:grpSp>
          <p:nvGrpSpPr>
            <p:cNvPr id="50" name="グループ化 39">
              <a:extLst>
                <a:ext uri="{FF2B5EF4-FFF2-40B4-BE49-F238E27FC236}">
                  <a16:creationId xmlns:a16="http://schemas.microsoft.com/office/drawing/2014/main" id="{A2B1706F-15D6-574E-B4E8-461B9CE0A873}"/>
                </a:ext>
              </a:extLst>
            </p:cNvPr>
            <p:cNvGrpSpPr/>
            <p:nvPr/>
          </p:nvGrpSpPr>
          <p:grpSpPr>
            <a:xfrm>
              <a:off x="924970" y="2500306"/>
              <a:ext cx="800221" cy="916245"/>
              <a:chOff x="1144487" y="2500306"/>
              <a:chExt cx="800221" cy="916245"/>
            </a:xfrm>
            <a:grpFill/>
          </p:grpSpPr>
          <p:grpSp>
            <p:nvGrpSpPr>
              <p:cNvPr id="52" name="グループ化 6">
                <a:extLst>
                  <a:ext uri="{FF2B5EF4-FFF2-40B4-BE49-F238E27FC236}">
                    <a16:creationId xmlns:a16="http://schemas.microsoft.com/office/drawing/2014/main" id="{539688BB-3360-C744-88DC-88BB87A3B855}"/>
                  </a:ext>
                </a:extLst>
              </p:cNvPr>
              <p:cNvGrpSpPr/>
              <p:nvPr/>
            </p:nvGrpSpPr>
            <p:grpSpPr>
              <a:xfrm>
                <a:off x="1377905" y="2500306"/>
                <a:ext cx="333378" cy="571504"/>
                <a:chOff x="2035951" y="4143380"/>
                <a:chExt cx="500066" cy="857256"/>
              </a:xfrm>
              <a:grpFill/>
            </p:grpSpPr>
            <p:sp>
              <p:nvSpPr>
                <p:cNvPr id="56" name="円/楕円 55">
                  <a:extLst>
                    <a:ext uri="{FF2B5EF4-FFF2-40B4-BE49-F238E27FC236}">
                      <a16:creationId xmlns:a16="http://schemas.microsoft.com/office/drawing/2014/main" id="{26C9B56B-C704-B64A-869E-156BE6319F0D}"/>
                    </a:ext>
                  </a:extLst>
                </p:cNvPr>
                <p:cNvSpPr/>
                <p:nvPr/>
              </p:nvSpPr>
              <p:spPr>
                <a:xfrm>
                  <a:off x="2071670" y="4143380"/>
                  <a:ext cx="428628" cy="428628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292"/>
                </a:p>
              </p:txBody>
            </p: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CF96A954-926F-0C46-B673-77DAB24098F6}"/>
                    </a:ext>
                  </a:extLst>
                </p:cNvPr>
                <p:cNvCxnSpPr>
                  <a:stCxn id="56" idx="4"/>
                </p:cNvCxnSpPr>
                <p:nvPr/>
              </p:nvCxnSpPr>
              <p:spPr>
                <a:xfrm rot="5400000">
                  <a:off x="2178827" y="4679165"/>
                  <a:ext cx="214314" cy="0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コネクタ 57">
                  <a:extLst>
                    <a:ext uri="{FF2B5EF4-FFF2-40B4-BE49-F238E27FC236}">
                      <a16:creationId xmlns:a16="http://schemas.microsoft.com/office/drawing/2014/main" id="{92697D47-8E9D-CE40-812F-C1EBCA4D2836}"/>
                    </a:ext>
                  </a:extLst>
                </p:cNvPr>
                <p:cNvCxnSpPr/>
                <p:nvPr/>
              </p:nvCxnSpPr>
              <p:spPr>
                <a:xfrm>
                  <a:off x="2035951" y="4643446"/>
                  <a:ext cx="500066" cy="0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コネクタ 58">
                  <a:extLst>
                    <a:ext uri="{FF2B5EF4-FFF2-40B4-BE49-F238E27FC236}">
                      <a16:creationId xmlns:a16="http://schemas.microsoft.com/office/drawing/2014/main" id="{E75C232C-25CD-2F47-AB8A-02C8CA25E066}"/>
                    </a:ext>
                  </a:extLst>
                </p:cNvPr>
                <p:cNvCxnSpPr/>
                <p:nvPr/>
              </p:nvCxnSpPr>
              <p:spPr>
                <a:xfrm rot="5400000">
                  <a:off x="2071670" y="4786322"/>
                  <a:ext cx="214314" cy="214314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コネクタ 59">
                  <a:extLst>
                    <a:ext uri="{FF2B5EF4-FFF2-40B4-BE49-F238E27FC236}">
                      <a16:creationId xmlns:a16="http://schemas.microsoft.com/office/drawing/2014/main" id="{0723692B-6F5E-2349-8B86-78F51770BC6F}"/>
                    </a:ext>
                  </a:extLst>
                </p:cNvPr>
                <p:cNvCxnSpPr/>
                <p:nvPr/>
              </p:nvCxnSpPr>
              <p:spPr>
                <a:xfrm rot="16200000" flipV="1">
                  <a:off x="2285984" y="4786322"/>
                  <a:ext cx="214314" cy="214314"/>
                </a:xfrm>
                <a:prstGeom prst="line">
                  <a:avLst/>
                </a:prstGeom>
                <a:grpFill/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3B8E2096-DAA9-3E43-95AC-0112E2CCEDC3}"/>
                  </a:ext>
                </a:extLst>
              </p:cNvPr>
              <p:cNvSpPr txBox="1"/>
              <p:nvPr/>
            </p:nvSpPr>
            <p:spPr>
              <a:xfrm>
                <a:off x="1144487" y="3049785"/>
                <a:ext cx="800221" cy="366766"/>
              </a:xfrm>
              <a:prstGeom prst="rect">
                <a:avLst/>
              </a:prstGeom>
              <a:grp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600" dirty="0"/>
                  <a:t>ユーザ</a:t>
                </a:r>
                <a:endParaRPr lang="en-US" altLang="ja-JP" sz="1600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327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7" grpId="0" animBg="1"/>
      <p:bldP spid="44" grpId="0" animBg="1"/>
      <p:bldP spid="4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8|12.6|8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|19.2|2.6|2|2.1|19.6"/>
</p:tagLst>
</file>

<file path=ppt/theme/theme1.xml><?xml version="1.0" encoding="utf-8"?>
<a:theme xmlns:a="http://schemas.openxmlformats.org/drawingml/2006/main" name="Office テーマ">
  <a:themeElements>
    <a:clrScheme name="ユーザー定義 1">
      <a:dk1>
        <a:srgbClr val="3E4157"/>
      </a:dk1>
      <a:lt1>
        <a:srgbClr val="FFF5E3"/>
      </a:lt1>
      <a:dk2>
        <a:srgbClr val="44546A"/>
      </a:dk2>
      <a:lt2>
        <a:srgbClr val="E7E6E6"/>
      </a:lt2>
      <a:accent1>
        <a:srgbClr val="2699DA"/>
      </a:accent1>
      <a:accent2>
        <a:srgbClr val="00BE9D"/>
      </a:accent2>
      <a:accent3>
        <a:srgbClr val="2BD780"/>
      </a:accent3>
      <a:accent4>
        <a:srgbClr val="9D56B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406CBE00-10E7-AD44-961D-8E3673CA1A02}" vid="{BB3F1743-A522-8145-ABCB-32A34418F75C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3493</TotalTime>
  <Words>883</Words>
  <Application>Microsoft Macintosh PowerPoint</Application>
  <PresentationFormat>ワイド画面</PresentationFormat>
  <Paragraphs>165</Paragraphs>
  <Slides>10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Meiryo</vt:lpstr>
      <vt:lpstr>游ゴシック</vt:lpstr>
      <vt:lpstr>Arial</vt:lpstr>
      <vt:lpstr>Consolas</vt:lpstr>
      <vt:lpstr>Office テーマ</vt:lpstr>
      <vt:lpstr>岡山大学　ソフトウェア設計 オブジェクト指向とUML（1/2） 例題の解答例</vt:lpstr>
      <vt:lpstr>　　　ユースケースモデルの例題1 　　　プリンタ</vt:lpstr>
      <vt:lpstr>ユースケースモデルの例 ユースケース図の登場人物</vt:lpstr>
      <vt:lpstr>ユースケースモデルに 書くこと／書かないこと</vt:lpstr>
      <vt:lpstr>　　　ユースケースモデルの演習1 　　　電気ケトル</vt:lpstr>
      <vt:lpstr>　　　ユースケースモデルの演習2 　　　連絡帳</vt:lpstr>
      <vt:lpstr>解答例</vt:lpstr>
      <vt:lpstr>　　　ユースケースモデルの演習1 　　　電気ケトル</vt:lpstr>
      <vt:lpstr>　　　ユースケースモデルの演習2 　　　連絡帳</vt:lpstr>
      <vt:lpstr>ユースケース図のポイント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岡山大学 ソフトウェア設計 第03講</dc:title>
  <dc:creator>玉田春昭</dc:creator>
  <cp:lastModifiedBy>TAMADA HARUAKI</cp:lastModifiedBy>
  <cp:revision>235</cp:revision>
  <dcterms:created xsi:type="dcterms:W3CDTF">2018-10-01T05:20:23Z</dcterms:created>
  <dcterms:modified xsi:type="dcterms:W3CDTF">2024-10-15T22:43:19Z</dcterms:modified>
</cp:coreProperties>
</file>